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3"/>
  </p:notesMasterIdLst>
  <p:handoutMasterIdLst>
    <p:handoutMasterId r:id="rId24"/>
  </p:handoutMasterIdLst>
  <p:sldIdLst>
    <p:sldId id="608" r:id="rId2"/>
    <p:sldId id="279" r:id="rId3"/>
    <p:sldId id="299" r:id="rId4"/>
    <p:sldId id="319" r:id="rId5"/>
    <p:sldId id="609" r:id="rId6"/>
    <p:sldId id="610" r:id="rId7"/>
    <p:sldId id="621" r:id="rId8"/>
    <p:sldId id="619" r:id="rId9"/>
    <p:sldId id="611" r:id="rId10"/>
    <p:sldId id="631" r:id="rId11"/>
    <p:sldId id="612" r:id="rId12"/>
    <p:sldId id="613" r:id="rId13"/>
    <p:sldId id="614" r:id="rId14"/>
    <p:sldId id="622" r:id="rId15"/>
    <p:sldId id="615" r:id="rId16"/>
    <p:sldId id="624" r:id="rId17"/>
    <p:sldId id="616" r:id="rId18"/>
    <p:sldId id="625" r:id="rId19"/>
    <p:sldId id="627" r:id="rId20"/>
    <p:sldId id="626" r:id="rId21"/>
    <p:sldId id="628"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3408"/>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53A3D-8003-4301-83E0-4EABCEDF162C}"/>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z="1000">
                <a:latin typeface="Arial" panose="020B0604020202020204" pitchFamily="34" charset="0"/>
                <a:cs typeface="Arial" panose="020B0604020202020204" pitchFamily="34" charset="0"/>
              </a:rPr>
              <a:t>Class – The Life Of Christ (286)</a:t>
            </a:r>
          </a:p>
        </p:txBody>
      </p:sp>
      <p:sp>
        <p:nvSpPr>
          <p:cNvPr id="3" name="Date Placeholder 2">
            <a:extLst>
              <a:ext uri="{FF2B5EF4-FFF2-40B4-BE49-F238E27FC236}">
                <a16:creationId xmlns:a16="http://schemas.microsoft.com/office/drawing/2014/main" id="{F4DBFCB3-3247-4B56-A4ED-8ECD62BAC81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z="1000">
                <a:latin typeface="Arial" panose="020B0604020202020204" pitchFamily="34" charset="0"/>
                <a:cs typeface="Arial" panose="020B0604020202020204" pitchFamily="34" charset="0"/>
              </a:rPr>
              <a:t>12/1/2021 pm</a:t>
            </a:r>
          </a:p>
        </p:txBody>
      </p:sp>
      <p:sp>
        <p:nvSpPr>
          <p:cNvPr id="4" name="Footer Placeholder 3">
            <a:extLst>
              <a:ext uri="{FF2B5EF4-FFF2-40B4-BE49-F238E27FC236}">
                <a16:creationId xmlns:a16="http://schemas.microsoft.com/office/drawing/2014/main" id="{FEB52A8A-7DA7-412C-A0D6-237AFDDB930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9BF64E82-AA25-4730-90CA-8B99DF875E0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73B238A-54AB-40F7-80D6-F305840BE627}"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95545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Class – The Life Of Christ (286)</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12/1/2021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445A29-13E5-45AB-A71D-B2C0D2D22931}" type="slidenum">
              <a:rPr lang="en-US" smtClean="0"/>
              <a:t>‹#›</a:t>
            </a:fld>
            <a:endParaRPr lang="en-US"/>
          </a:p>
        </p:txBody>
      </p:sp>
    </p:spTree>
    <p:extLst>
      <p:ext uri="{BB962C8B-B14F-4D97-AF65-F5344CB8AC3E}">
        <p14:creationId xmlns:p14="http://schemas.microsoft.com/office/powerpoint/2010/main" val="125978365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A1BFB-95D9-41DA-A621-4A471B466F1A}" type="datetime1">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602916579"/>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0681D-6C6E-4E80-B10F-B09E3AD1D10C}" type="datetime1">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408000878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9389198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0118093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0681D-6C6E-4E80-B10F-B09E3AD1D10C}" type="datetime1">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4504318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0681D-6C6E-4E80-B10F-B09E3AD1D10C}" type="datetime1">
              <a:rPr lang="en-US" smtClean="0"/>
              <a:t>12/3/2021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5734213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80681D-6C6E-4E80-B10F-B09E3AD1D10C}" type="datetime1">
              <a:rPr lang="en-US" smtClean="0"/>
              <a:t>12/3/2021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401830657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422A1-C9B2-4C50-8966-439F8856C74D}" type="datetime1">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454231792"/>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A6944-FEF1-4525-9D32-4FD05524128F}" type="datetime1">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465574117"/>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4C42F22-309E-4E2B-B9EB-6ADE47EC3DCE}" type="datetime1">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932520498"/>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CC8AA-70BC-48AB-9BA2-E78B4B082A8A}" type="datetime1">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163650340"/>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64799-2C8C-4578-A3C7-47B9C928B857}" type="datetime1">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3220593334"/>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81DD25-693A-4C48-9608-CF199190EA06}" type="datetime1">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185971851"/>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9CA57D1-5211-4B82-948C-BF85FAC50B2C}" type="datetime1">
              <a:rPr lang="en-US" smtClean="0"/>
              <a:t>12/3/2021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4060932664"/>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BE1C3A8-0516-41F2-AF45-C68129C339A1}" type="datetime1">
              <a:rPr lang="en-US" smtClean="0"/>
              <a:t>12/3/2021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138733897"/>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2A14D63-933F-47E6-B249-CA5E92A76DDE}" type="datetime1">
              <a:rPr lang="en-US" smtClean="0"/>
              <a:t>12/3/2021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1367034419"/>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FEFF2F-04C1-475B-A023-25A4BFE07568}" type="datetime1">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1F227-E1D8-443B-A186-C40DF9C0D22F}" type="slidenum">
              <a:rPr lang="en-US" smtClean="0"/>
              <a:pPr/>
              <a:t>‹#›</a:t>
            </a:fld>
            <a:endParaRPr lang="en-US"/>
          </a:p>
        </p:txBody>
      </p:sp>
    </p:spTree>
    <p:extLst>
      <p:ext uri="{BB962C8B-B14F-4D97-AF65-F5344CB8AC3E}">
        <p14:creationId xmlns:p14="http://schemas.microsoft.com/office/powerpoint/2010/main" val="2687095045"/>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80681D-6C6E-4E80-B10F-B09E3AD1D10C}" type="datetime1">
              <a:rPr lang="en-US" smtClean="0"/>
              <a:t>12/3/2021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951F227-E1D8-443B-A186-C40DF9C0D22F}" type="slidenum">
              <a:rPr lang="en-US" smtClean="0"/>
              <a:pPr/>
              <a:t>‹#›</a:t>
            </a:fld>
            <a:endParaRPr lang="en-US"/>
          </a:p>
        </p:txBody>
      </p:sp>
    </p:spTree>
    <p:extLst>
      <p:ext uri="{BB962C8B-B14F-4D97-AF65-F5344CB8AC3E}">
        <p14:creationId xmlns:p14="http://schemas.microsoft.com/office/powerpoint/2010/main" val="399816240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fade thruBlk="1"/>
  </p:transition>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229" y="183716"/>
            <a:ext cx="5101804" cy="3477875"/>
          </a:xfrm>
        </p:spPr>
        <p:txBody>
          <a:bodyPr wrap="square">
            <a:spAutoFit/>
          </a:bodyPr>
          <a:lstStyle/>
          <a:p>
            <a:r>
              <a:rPr lang="en-US" sz="4400" dirty="0">
                <a:solidFill>
                  <a:schemeClr val="tx1"/>
                </a:solidFill>
              </a:rPr>
              <a:t>LESSON 17:</a:t>
            </a:r>
            <a:br>
              <a:rPr lang="en-US" sz="4400" dirty="0">
                <a:solidFill>
                  <a:schemeClr val="tx1"/>
                </a:solidFill>
              </a:rPr>
            </a:br>
            <a:r>
              <a:rPr lang="en-US" sz="4400" dirty="0">
                <a:solidFill>
                  <a:schemeClr val="tx1"/>
                </a:solidFill>
              </a:rPr>
              <a:t>Raising Lazarus</a:t>
            </a:r>
            <a:br>
              <a:rPr lang="en-US" sz="4400" dirty="0">
                <a:solidFill>
                  <a:schemeClr val="tx1"/>
                </a:solidFill>
              </a:rPr>
            </a:br>
            <a:br>
              <a:rPr lang="en-US" sz="4400" dirty="0">
                <a:solidFill>
                  <a:schemeClr val="tx1"/>
                </a:solidFill>
              </a:rPr>
            </a:br>
            <a:r>
              <a:rPr lang="en-US" sz="4400" dirty="0">
                <a:solidFill>
                  <a:schemeClr val="tx1"/>
                </a:solidFill>
              </a:rPr>
              <a:t>The Life Of Christ – Perea to Bethany</a:t>
            </a:r>
          </a:p>
        </p:txBody>
      </p:sp>
      <p:sp>
        <p:nvSpPr>
          <p:cNvPr id="3" name="Subtitle 2"/>
          <p:cNvSpPr>
            <a:spLocks noGrp="1"/>
          </p:cNvSpPr>
          <p:nvPr>
            <p:ph type="subTitle" idx="1"/>
          </p:nvPr>
        </p:nvSpPr>
        <p:spPr>
          <a:xfrm>
            <a:off x="1781174" y="3661591"/>
            <a:ext cx="6858000" cy="1513235"/>
          </a:xfrm>
        </p:spPr>
        <p:txBody>
          <a:bodyPr>
            <a:spAutoFit/>
          </a:bodyPr>
          <a:lstStyle/>
          <a:p>
            <a:pPr algn="r"/>
            <a:r>
              <a:rPr lang="en-US" sz="4800" dirty="0">
                <a:solidFill>
                  <a:schemeClr val="tx1"/>
                </a:solidFill>
              </a:rPr>
              <a:t>John 11:1-46</a:t>
            </a:r>
          </a:p>
          <a:p>
            <a:pPr algn="r"/>
            <a:r>
              <a:rPr lang="en-US" sz="3600" dirty="0">
                <a:solidFill>
                  <a:schemeClr val="tx1"/>
                </a:solidFill>
              </a:rPr>
              <a:t>December 1, 2021</a:t>
            </a:r>
          </a:p>
        </p:txBody>
      </p:sp>
      <p:sp>
        <p:nvSpPr>
          <p:cNvPr id="4" name="Slide Number Placeholder 3"/>
          <p:cNvSpPr>
            <a:spLocks noGrp="1"/>
          </p:cNvSpPr>
          <p:nvPr>
            <p:ph type="sldNum" sz="quarter" idx="12"/>
          </p:nvPr>
        </p:nvSpPr>
        <p:spPr/>
        <p:txBody>
          <a:bodyPr/>
          <a:lstStyle/>
          <a:p>
            <a:pPr defTabSz="457200">
              <a:defRPr/>
            </a:pPr>
            <a:fld id="{5951F227-E1D8-443B-A186-C40DF9C0D22F}" type="slidenum">
              <a:rPr lang="en-US" sz="1200">
                <a:solidFill>
                  <a:prstClr val="white">
                    <a:shade val="50000"/>
                  </a:prstClr>
                </a:solidFill>
                <a:latin typeface="Book Antiqua"/>
              </a:rPr>
              <a:pPr defTabSz="457200">
                <a:defRPr/>
              </a:pPr>
              <a:t>1</a:t>
            </a:fld>
            <a:endParaRPr lang="en-US" sz="1200">
              <a:solidFill>
                <a:prstClr val="white">
                  <a:shade val="50000"/>
                </a:prstClr>
              </a:solidFill>
              <a:latin typeface="Book Antiqua"/>
            </a:endParaRPr>
          </a:p>
        </p:txBody>
      </p:sp>
    </p:spTree>
    <p:extLst>
      <p:ext uri="{BB962C8B-B14F-4D97-AF65-F5344CB8AC3E}">
        <p14:creationId xmlns:p14="http://schemas.microsoft.com/office/powerpoint/2010/main" val="1915977236"/>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320511" y="2152649"/>
            <a:ext cx="8604415" cy="3046988"/>
          </a:xfrm>
        </p:spPr>
        <p:txBody>
          <a:bodyPr wrap="square">
            <a:spAutoFit/>
          </a:bodyPr>
          <a:lstStyle/>
          <a:p>
            <a:pPr marL="800100" indent="-342900">
              <a:spcBef>
                <a:spcPts val="0"/>
              </a:spcBef>
              <a:buAutoNum type="arabicPeriod" startAt="3"/>
              <a:tabLst>
                <a:tab pos="457200" algn="l"/>
                <a:tab pos="914400" algn="l"/>
              </a:tabLst>
            </a:pPr>
            <a:r>
              <a:rPr lang="en-US" sz="2800" dirty="0">
                <a:latin typeface="+mn-lt"/>
                <a:ea typeface="Times New Roman" panose="02020603050405020304" pitchFamily="18" charset="0"/>
              </a:rPr>
              <a:t>By delaying enough time for the body to begin to decay, the miracle would be convincing.</a:t>
            </a:r>
          </a:p>
          <a:p>
            <a:pPr marL="800100" indent="-342900">
              <a:spcBef>
                <a:spcPts val="0"/>
              </a:spcBef>
              <a:buAutoNum type="arabicPeriod" startAt="3"/>
              <a:tabLst>
                <a:tab pos="457200" algn="l"/>
                <a:tab pos="914400" algn="l"/>
              </a:tabLst>
            </a:pPr>
            <a:r>
              <a:rPr lang="en-US" sz="2800" dirty="0">
                <a:latin typeface="+mn-lt"/>
                <a:ea typeface="Times New Roman" panose="02020603050405020304" pitchFamily="18" charset="0"/>
              </a:rPr>
              <a:t>This provides evidence for the </a:t>
            </a:r>
            <a:r>
              <a:rPr lang="en-US" sz="2800" b="1" dirty="0">
                <a:latin typeface="+mn-lt"/>
                <a:ea typeface="Times New Roman" panose="02020603050405020304" pitchFamily="18" charset="0"/>
              </a:rPr>
              <a:t>purpose of the miracles</a:t>
            </a:r>
            <a:r>
              <a:rPr lang="en-US" sz="2800" dirty="0">
                <a:latin typeface="+mn-lt"/>
                <a:ea typeface="Times New Roman" panose="02020603050405020304" pitchFamily="18" charset="0"/>
              </a:rPr>
              <a:t> Jesus did. (cf. John 20:30-31)</a:t>
            </a:r>
          </a:p>
          <a:p>
            <a:pPr marL="1200156" lvl="1" indent="-342900">
              <a:spcBef>
                <a:spcPts val="0"/>
              </a:spcBef>
              <a:buFont typeface="+mj-lt"/>
              <a:buAutoNum type="alphaLcPeriod"/>
              <a:tabLst>
                <a:tab pos="457200" algn="l"/>
                <a:tab pos="914400" algn="l"/>
              </a:tabLst>
            </a:pPr>
            <a:r>
              <a:rPr lang="en-US" sz="2400" dirty="0">
                <a:latin typeface="+mn-lt"/>
                <a:ea typeface="Times New Roman" panose="02020603050405020304" pitchFamily="18" charset="0"/>
              </a:rPr>
              <a:t>To: Glorify God. (cf. 9:3)</a:t>
            </a:r>
          </a:p>
          <a:p>
            <a:pPr marL="1200156" lvl="1" indent="-342900">
              <a:spcBef>
                <a:spcPts val="0"/>
              </a:spcBef>
              <a:buFont typeface="+mj-lt"/>
              <a:buAutoNum type="alphaLcPeriod"/>
              <a:tabLst>
                <a:tab pos="457200" algn="l"/>
                <a:tab pos="914400" algn="l"/>
              </a:tabLst>
            </a:pPr>
            <a:r>
              <a:rPr lang="en-US" sz="2800" dirty="0">
                <a:latin typeface="+mn-lt"/>
                <a:ea typeface="Times New Roman" panose="02020603050405020304" pitchFamily="18" charset="0"/>
              </a:rPr>
              <a:t>To: Bear Witness. (Acts 2:22; John 6:36-37)</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10</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99916342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150829" y="2052927"/>
            <a:ext cx="8850297" cy="4237057"/>
          </a:xfrm>
        </p:spPr>
        <p:txBody>
          <a:bodyPr wrap="square">
            <a:spAutoFit/>
          </a:bodyPr>
          <a:lstStyle/>
          <a:p>
            <a:r>
              <a:rPr lang="en-US" sz="2400" dirty="0">
                <a:effectLst/>
                <a:latin typeface="+mn-lt"/>
                <a:ea typeface="Times New Roman" panose="02020603050405020304" pitchFamily="18" charset="0"/>
              </a:rPr>
              <a:t>NOTE: Jesus performed many miracles: healing the blind, lame man, etc. However, Jesus did not do miracles to be some super-doctor. This miracle shows Jesus had POWER OVER DEATH!</a:t>
            </a:r>
          </a:p>
          <a:p>
            <a:pPr lvl="1"/>
            <a:r>
              <a:rPr lang="en-US" sz="2000" dirty="0">
                <a:effectLst/>
                <a:latin typeface="+mn-lt"/>
                <a:ea typeface="Times New Roman" panose="02020603050405020304" pitchFamily="18" charset="0"/>
              </a:rPr>
              <a:t>He can overcome the power of Satan.</a:t>
            </a:r>
          </a:p>
          <a:p>
            <a:pPr lvl="1"/>
            <a:r>
              <a:rPr lang="en-US" sz="2000" dirty="0">
                <a:effectLst/>
                <a:latin typeface="+mn-lt"/>
                <a:ea typeface="Times New Roman" panose="02020603050405020304" pitchFamily="18" charset="0"/>
              </a:rPr>
              <a:t>He demonstrates also that He has power over spiritual death.</a:t>
            </a:r>
          </a:p>
          <a:p>
            <a:pPr lvl="1"/>
            <a:r>
              <a:rPr lang="en-US" sz="2000" dirty="0">
                <a:effectLst/>
                <a:latin typeface="+mn-lt"/>
                <a:ea typeface="Times New Roman" panose="02020603050405020304" pitchFamily="18" charset="0"/>
              </a:rPr>
              <a:t>John 14:12 – Jesus declared that men would do greater works than these.</a:t>
            </a:r>
          </a:p>
          <a:p>
            <a:pPr lvl="1"/>
            <a:r>
              <a:rPr lang="en-US" sz="2000" dirty="0">
                <a:effectLst/>
                <a:latin typeface="+mn-lt"/>
                <a:ea typeface="Times New Roman" panose="02020603050405020304" pitchFamily="18" charset="0"/>
              </a:rPr>
              <a:t>Are men today raising people from the dead? What greater works than these can men do today? You can teach what to do to have spiritual life!</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11</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866949244"/>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5750" y="2052927"/>
            <a:ext cx="7943850" cy="3046988"/>
          </a:xfrm>
        </p:spPr>
        <p:txBody>
          <a:bodyPr>
            <a:spAutoFit/>
          </a:bodyPr>
          <a:lstStyle/>
          <a:p>
            <a:pPr marL="0" indent="0">
              <a:spcBef>
                <a:spcPts val="0"/>
              </a:spcBef>
              <a:buNone/>
              <a:tabLst>
                <a:tab pos="457200" algn="l"/>
                <a:tab pos="914400" algn="l"/>
                <a:tab pos="1371600" algn="l"/>
              </a:tabLst>
            </a:pPr>
            <a:r>
              <a:rPr lang="en-US" sz="2400" dirty="0">
                <a:latin typeface="+mn-lt"/>
                <a:ea typeface="Times New Roman" panose="02020603050405020304" pitchFamily="18" charset="0"/>
              </a:rPr>
              <a:t>NOTE: The purpose of the miracles of the Apostles and those upon whom they laid their hands.</a:t>
            </a:r>
          </a:p>
          <a:p>
            <a:pPr marL="342900" indent="-342900">
              <a:spcBef>
                <a:spcPts val="0"/>
              </a:spcBef>
              <a:buAutoNum type="alphaLcPeriod"/>
              <a:tabLst>
                <a:tab pos="457200" algn="l"/>
                <a:tab pos="914400" algn="l"/>
                <a:tab pos="1371600" algn="l"/>
              </a:tabLst>
            </a:pPr>
            <a:r>
              <a:rPr lang="en-US" sz="2400" dirty="0">
                <a:latin typeface="+mn-lt"/>
                <a:ea typeface="Times New Roman" panose="02020603050405020304" pitchFamily="18" charset="0"/>
              </a:rPr>
              <a:t>To: Reveal truth. (John 16:13)</a:t>
            </a:r>
          </a:p>
          <a:p>
            <a:pPr marL="342900" indent="-342900">
              <a:spcBef>
                <a:spcPts val="0"/>
              </a:spcBef>
              <a:buAutoNum type="alphaLcPeriod"/>
              <a:tabLst>
                <a:tab pos="457200" algn="l"/>
                <a:tab pos="914400" algn="l"/>
                <a:tab pos="1371600" algn="l"/>
              </a:tabLst>
            </a:pPr>
            <a:r>
              <a:rPr lang="en-US" sz="2400" dirty="0">
                <a:latin typeface="+mn-lt"/>
                <a:ea typeface="Times New Roman" panose="02020603050405020304" pitchFamily="18" charset="0"/>
              </a:rPr>
              <a:t>To: Confirm that truth. (Hebrews 2:3-4)</a:t>
            </a:r>
          </a:p>
          <a:p>
            <a:pPr marL="342900" indent="-342900">
              <a:spcBef>
                <a:spcPts val="0"/>
              </a:spcBef>
              <a:buAutoNum type="alphaLcPeriod"/>
              <a:tabLst>
                <a:tab pos="457200" algn="l"/>
                <a:tab pos="914400" algn="l"/>
                <a:tab pos="1371600" algn="l"/>
              </a:tabLst>
            </a:pPr>
            <a:r>
              <a:rPr lang="en-US" sz="2400" dirty="0">
                <a:latin typeface="+mn-lt"/>
                <a:ea typeface="Times New Roman" panose="02020603050405020304" pitchFamily="18" charset="0"/>
              </a:rPr>
              <a:t>When Truth was fully revealed and confirmed, miracles ceased! (1 Corinthians 13:9-10)</a:t>
            </a:r>
          </a:p>
          <a:p>
            <a:pPr marL="342900" indent="-342900">
              <a:spcBef>
                <a:spcPts val="0"/>
              </a:spcBef>
              <a:buAutoNum type="alphaLcPeriod"/>
              <a:tabLst>
                <a:tab pos="457200" algn="l"/>
                <a:tab pos="914400" algn="l"/>
                <a:tab pos="1371600" algn="l"/>
              </a:tabLst>
            </a:pPr>
            <a:r>
              <a:rPr lang="en-US" sz="2400" dirty="0">
                <a:latin typeface="+mn-lt"/>
                <a:ea typeface="Times New Roman" panose="02020603050405020304" pitchFamily="18" charset="0"/>
              </a:rPr>
              <a:t>Anyone who attempts to confirm a new message is accursed. (cf. Galatians 1:6-9)</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12</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7763363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5750" y="2052927"/>
            <a:ext cx="7943850" cy="2621230"/>
          </a:xfrm>
        </p:spPr>
        <p:txBody>
          <a:bodyPr>
            <a:spAutoFit/>
          </a:bodyPr>
          <a:lstStyle/>
          <a:p>
            <a:pPr marL="0" indent="0">
              <a:buNone/>
            </a:pPr>
            <a:r>
              <a:rPr lang="en-US" dirty="0"/>
              <a:t>John 11:6-7, </a:t>
            </a:r>
            <a:r>
              <a:rPr lang="en-US" i="1" dirty="0"/>
              <a:t>“When therefore he heard that he was sick, he abode at that time two days in the place where he was. Then after this he saith to the disciples, Let us go into Judaea again.”</a:t>
            </a:r>
          </a:p>
          <a:p>
            <a:r>
              <a:rPr lang="en-US" sz="2400" dirty="0"/>
              <a:t>Jesus had left this region of Judea earlier because the Jews had sought to stone him. (cf. 10:31) His disciples think it strange / dangerous, that He would desire to return.</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13</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186095084"/>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5750" y="2052927"/>
            <a:ext cx="8745128" cy="4478149"/>
          </a:xfrm>
        </p:spPr>
        <p:txBody>
          <a:bodyPr wrap="square">
            <a:spAutoFit/>
          </a:bodyPr>
          <a:lstStyle/>
          <a:p>
            <a:pPr marL="0" indent="0">
              <a:buNone/>
            </a:pPr>
            <a:r>
              <a:rPr lang="en-US" dirty="0"/>
              <a:t>John 11:8-10, </a:t>
            </a:r>
            <a:r>
              <a:rPr lang="en-US" i="1" dirty="0"/>
              <a:t>“The disciples say unto him, Rabbi, the Jews were but now seeking to stone thee</a:t>
            </a:r>
            <a:r>
              <a:rPr lang="en-US" dirty="0">
                <a:latin typeface="Century Gothic" panose="020B0502020202020204"/>
              </a:rPr>
              <a:t> (cf. 10:31)</a:t>
            </a:r>
            <a:r>
              <a:rPr lang="en-US" i="1" dirty="0"/>
              <a:t>; and goest thou thither again? Jesus answered, Are there not twelve hours in the day? If a man walk in the day, he stumbleth not, because he seeth the light of this world. But if a man walk in the night, he stumbleth, because the light is not in him.”</a:t>
            </a:r>
          </a:p>
          <a:p>
            <a:pPr marL="457200" indent="-457200">
              <a:buAutoNum type="alphaLcPeriod"/>
            </a:pPr>
            <a:r>
              <a:rPr lang="en-US" dirty="0"/>
              <a:t>Jesus walked as one in the daylight who could see where He was going, but since the disciples were in darkness (ignorance), they were frightened by His plan to return to Judea where His enemies sought His life.</a:t>
            </a:r>
          </a:p>
          <a:p>
            <a:pPr marL="457200" indent="-457200">
              <a:buAutoNum type="alphaLcPeriod"/>
            </a:pPr>
            <a:r>
              <a:rPr lang="en-US" dirty="0"/>
              <a:t>Jesus knew that the Jews could not take Him until his </a:t>
            </a:r>
            <a:r>
              <a:rPr lang="en-US" i="1" dirty="0"/>
              <a:t>“hour was come.” </a:t>
            </a:r>
            <a:r>
              <a:rPr lang="en-US" dirty="0"/>
              <a:t>The disciples were unaware of this.</a:t>
            </a:r>
          </a:p>
          <a:p>
            <a:pPr marL="457200" indent="-457200">
              <a:buAutoNum type="alphaLcPeriod"/>
            </a:pPr>
            <a:r>
              <a:rPr lang="en-US" dirty="0"/>
              <a:t>His hour is not now, and his place of death is not Bethany.</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14</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879877159"/>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122549" y="2052925"/>
            <a:ext cx="8880050" cy="4708981"/>
          </a:xfrm>
        </p:spPr>
        <p:txBody>
          <a:bodyPr wrap="square">
            <a:spAutoFit/>
          </a:bodyPr>
          <a:lstStyle/>
          <a:p>
            <a:pPr marL="0" indent="0">
              <a:spcBef>
                <a:spcPts val="0"/>
              </a:spcBef>
              <a:buNone/>
            </a:pPr>
            <a:r>
              <a:rPr lang="en-US" dirty="0"/>
              <a:t>John 11:11-14, </a:t>
            </a:r>
            <a:r>
              <a:rPr lang="en-US" i="1" dirty="0"/>
              <a:t>“These things spake he: and after this he saith unto them, Our friend Lazarus is fallen asleep; but I go, that I may awake him out of sleep. The disciples therefore said unto him, Lord, if he is fallen asleep, he will recover. Now Jesus had spoken of his death: but they thought that he spake of taking rest in sleep. Then Jesus therefore said unto them plainly, Lazarus is dead.”</a:t>
            </a:r>
          </a:p>
          <a:p>
            <a:pPr marL="0" indent="0">
              <a:spcBef>
                <a:spcPts val="0"/>
              </a:spcBef>
              <a:buNone/>
            </a:pPr>
            <a:r>
              <a:rPr lang="en-US" dirty="0"/>
              <a:t>Jesus affirms that Lazarus is</a:t>
            </a:r>
            <a:r>
              <a:rPr lang="en-US" i="1" dirty="0"/>
              <a:t> “fallen asleep.”</a:t>
            </a:r>
          </a:p>
          <a:p>
            <a:pPr marL="285750" indent="-285750">
              <a:spcBef>
                <a:spcPts val="0"/>
              </a:spcBef>
            </a:pPr>
            <a:r>
              <a:rPr lang="en-US" dirty="0"/>
              <a:t>“Sleep” is a term often used in the scriptures as a symbol of death. Perhaps this figure is used because the body appears to be in a position of rest and repose. (cf. 2 Chronicles 14:1; Psalms 13:3; Jeremiah 51:57; Job 14:12; Daniel 12:2; Matthew 27:52; Acts 7:60;</a:t>
            </a:r>
            <a:br>
              <a:rPr lang="en-US" dirty="0"/>
            </a:br>
            <a:r>
              <a:rPr lang="en-US" dirty="0"/>
              <a:t>1 Corinthians 15:51; 1 Thessalonians 4:13)</a:t>
            </a:r>
          </a:p>
          <a:p>
            <a:pPr marL="285750" indent="-285750">
              <a:spcBef>
                <a:spcPts val="0"/>
              </a:spcBef>
            </a:pPr>
            <a:r>
              <a:rPr lang="en-US" dirty="0"/>
              <a:t>If Lazarus was asleep (thinking of literal sleep), then why would Jesus even go to Lazarus? Jesus had previously spoken of death using the figure of sleep (Luke 8:52)</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15</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354458215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5749" y="2052927"/>
            <a:ext cx="8715375" cy="4555093"/>
          </a:xfrm>
        </p:spPr>
        <p:txBody>
          <a:bodyPr>
            <a:spAutoFit/>
          </a:bodyPr>
          <a:lstStyle/>
          <a:p>
            <a:pPr marL="0" indent="0">
              <a:buNone/>
            </a:pPr>
            <a:r>
              <a:rPr lang="en-US" dirty="0"/>
              <a:t>John 11:15, </a:t>
            </a:r>
            <a:r>
              <a:rPr lang="en-US" i="1" dirty="0"/>
              <a:t>“And I am glad for your sakes that I was not there, to the intent ye may believe; nevertheless let us go unto him.”</a:t>
            </a:r>
          </a:p>
          <a:p>
            <a:pPr marL="0" indent="0">
              <a:buNone/>
            </a:pPr>
            <a:r>
              <a:rPr lang="en-US" dirty="0"/>
              <a:t>Jesus expresses that He is glad that He was not there when Lazarus died. Why?</a:t>
            </a:r>
          </a:p>
          <a:p>
            <a:r>
              <a:rPr lang="en-US" i="1" dirty="0"/>
              <a:t>“I was glad.” </a:t>
            </a:r>
            <a:r>
              <a:rPr lang="en-US" dirty="0"/>
              <a:t>Jesus did not rejoice over the death of a loved one, but he saw the present moment. </a:t>
            </a:r>
          </a:p>
          <a:p>
            <a:pPr marL="685806" lvl="1" indent="-285750"/>
            <a:r>
              <a:rPr lang="en-US" sz="2000" dirty="0"/>
              <a:t>Jesus intended </a:t>
            </a:r>
            <a:r>
              <a:rPr lang="en-US" sz="2000" u="sng" dirty="0"/>
              <a:t>to raise Lazarus from the dead</a:t>
            </a:r>
            <a:r>
              <a:rPr lang="en-US" sz="2000" dirty="0"/>
              <a:t> that </a:t>
            </a:r>
            <a:r>
              <a:rPr lang="en-US" sz="2000" i="1" dirty="0"/>
              <a:t>“ye may believe.”</a:t>
            </a:r>
          </a:p>
          <a:p>
            <a:pPr marL="685806" lvl="1" indent="-285750"/>
            <a:r>
              <a:rPr lang="en-US" sz="2000" dirty="0"/>
              <a:t>We have opportunity to be comforted for those who </a:t>
            </a:r>
            <a:r>
              <a:rPr lang="en-US" sz="2000" i="1" dirty="0"/>
              <a:t>“die in the Lord.” </a:t>
            </a:r>
            <a:r>
              <a:rPr lang="en-US" sz="2000" dirty="0"/>
              <a:t>(cf. 1 Thessalonians 4:13-17)</a:t>
            </a:r>
          </a:p>
          <a:p>
            <a:pPr marL="685806" lvl="1" indent="-285750"/>
            <a:r>
              <a:rPr lang="en-US" sz="2000" dirty="0"/>
              <a:t>Death can be a good thing. (Revelation 14:13)</a:t>
            </a:r>
          </a:p>
          <a:p>
            <a:pPr marL="685806" lvl="1" indent="-285750"/>
            <a:r>
              <a:rPr lang="en-US" sz="2000" dirty="0"/>
              <a:t>Spiritual death however is much worse than physical death.</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16</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296830023"/>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5750" y="2052927"/>
            <a:ext cx="8553450" cy="2939266"/>
          </a:xfrm>
        </p:spPr>
        <p:txBody>
          <a:bodyPr>
            <a:spAutoFit/>
          </a:bodyPr>
          <a:lstStyle/>
          <a:p>
            <a:pPr marL="0" indent="0">
              <a:buNone/>
            </a:pPr>
            <a:r>
              <a:rPr lang="en-US" dirty="0"/>
              <a:t>John 11:16, </a:t>
            </a:r>
            <a:r>
              <a:rPr lang="en-US" i="1" dirty="0"/>
              <a:t>“</a:t>
            </a:r>
            <a:r>
              <a:rPr lang="en-US" i="1" u="sng" dirty="0"/>
              <a:t>Thomas</a:t>
            </a:r>
            <a:r>
              <a:rPr lang="en-US" i="1" dirty="0"/>
              <a:t> therefore, who is called </a:t>
            </a:r>
            <a:r>
              <a:rPr lang="en-US" i="1" u="sng" dirty="0"/>
              <a:t>Didymus</a:t>
            </a:r>
            <a:r>
              <a:rPr lang="en-US" i="1" dirty="0"/>
              <a:t>, said unto his fellow-disciples, Let us also go, that we may die with him.”</a:t>
            </a:r>
          </a:p>
          <a:p>
            <a:r>
              <a:rPr lang="en-US" dirty="0"/>
              <a:t>These names express the same thing. One is Hebrew and the other Greek. The name means a twin.</a:t>
            </a:r>
          </a:p>
          <a:p>
            <a:r>
              <a:rPr lang="en-US" dirty="0"/>
              <a:t>Die with Lazarus or die with Jesus?</a:t>
            </a:r>
          </a:p>
          <a:p>
            <a:r>
              <a:rPr lang="en-US" dirty="0"/>
              <a:t>Thomas shows in this statement a personal willingness to go into Judea with Christ although he seems sure that this reckless action will result in his death, and perhaps the deaths of the others.</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17</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870939086"/>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200329"/>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Raises Lazarus From The Dead. John 11:17-44</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5749" y="1676401"/>
            <a:ext cx="8543925" cy="4426853"/>
          </a:xfrm>
        </p:spPr>
        <p:txBody>
          <a:bodyPr>
            <a:spAutoFit/>
          </a:bodyPr>
          <a:lstStyle/>
          <a:p>
            <a:pPr marL="0" indent="0">
              <a:buNone/>
            </a:pPr>
            <a:r>
              <a:rPr lang="en-US" dirty="0"/>
              <a:t>John 11:17, </a:t>
            </a:r>
            <a:r>
              <a:rPr lang="en-US" i="1" dirty="0"/>
              <a:t>“So when Jesus came, he found that he had been in the tomb four days already.”</a:t>
            </a:r>
          </a:p>
          <a:p>
            <a:pPr marL="0" indent="0">
              <a:buNone/>
            </a:pPr>
            <a:r>
              <a:rPr lang="en-US" sz="2400" dirty="0"/>
              <a:t>The distance from </a:t>
            </a:r>
            <a:r>
              <a:rPr lang="en-US" sz="2400" dirty="0" err="1"/>
              <a:t>Perea</a:t>
            </a:r>
            <a:r>
              <a:rPr lang="en-US" sz="2400" dirty="0"/>
              <a:t> to Bethany was about twenty-five miles. Approximately two days of foot travel were involved in getting from one place to the other.</a:t>
            </a:r>
          </a:p>
          <a:p>
            <a:r>
              <a:rPr lang="en-US" sz="2400" dirty="0"/>
              <a:t>It is indicated that Lazarus died the day that Jesus was sent for.</a:t>
            </a:r>
          </a:p>
          <a:p>
            <a:pPr lvl="1"/>
            <a:r>
              <a:rPr lang="en-US" sz="2000" dirty="0"/>
              <a:t>One day in travel for Jesus.</a:t>
            </a:r>
          </a:p>
          <a:p>
            <a:pPr lvl="1"/>
            <a:r>
              <a:rPr lang="en-US" sz="2000" dirty="0"/>
              <a:t>Jesus tarried where he was for two days after he learned about Lazarus. (verse 6)</a:t>
            </a:r>
          </a:p>
          <a:p>
            <a:pPr lvl="1"/>
            <a:r>
              <a:rPr lang="en-US" sz="2000" dirty="0"/>
              <a:t>One day for Jesus to travel to Bethany.</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18</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2948678764"/>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5749" y="2052927"/>
            <a:ext cx="8601075" cy="2749471"/>
          </a:xfrm>
        </p:spPr>
        <p:txBody>
          <a:bodyPr>
            <a:spAutoFit/>
          </a:bodyPr>
          <a:lstStyle/>
          <a:p>
            <a:pPr marL="0" indent="0">
              <a:buNone/>
            </a:pPr>
            <a:r>
              <a:rPr lang="en-US" dirty="0"/>
              <a:t>John 11:18-19, </a:t>
            </a:r>
            <a:r>
              <a:rPr lang="en-US" i="1" dirty="0"/>
              <a:t>“Now Bethany was nigh unto Jerusalem, about fifteen furlongs off; and many of the Jews had come to Martha and Mary, to console them concerning their brother.”</a:t>
            </a:r>
          </a:p>
          <a:p>
            <a:pPr marL="0" indent="0">
              <a:buNone/>
            </a:pPr>
            <a:r>
              <a:rPr lang="en-US" sz="2400" dirty="0"/>
              <a:t>NOTE: Bethany was just under two miles from Jerusalem.</a:t>
            </a:r>
          </a:p>
          <a:p>
            <a:r>
              <a:rPr lang="en-US" sz="2400" dirty="0"/>
              <a:t>That explains the large number of mourners from the city and the speed with which the news of his resurrection reached the authorities in the capitol.</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19</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995821070"/>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Grp="1" noRot="1" noChangeArrowheads="1"/>
          </p:cNvSpPr>
          <p:nvPr>
            <p:ph type="title"/>
          </p:nvPr>
        </p:nvSpPr>
        <p:spPr>
          <a:xfrm>
            <a:off x="228600" y="228600"/>
            <a:ext cx="8686800" cy="1015663"/>
          </a:xfrm>
        </p:spPr>
        <p:txBody>
          <a:bodyPr>
            <a:spAutoFit/>
          </a:bodyPr>
          <a:lstStyle/>
          <a:p>
            <a:pPr eaLnBrk="1" hangingPunct="1">
              <a:defRPr/>
            </a:pPr>
            <a:r>
              <a:rPr lang="en-US" sz="6000" dirty="0">
                <a:solidFill>
                  <a:schemeClr val="tx1"/>
                </a:solidFill>
                <a:latin typeface="Arial" pitchFamily="34" charset="0"/>
                <a:cs typeface="Arial" pitchFamily="34" charset="0"/>
              </a:rPr>
              <a:t>The Life of Christ</a:t>
            </a:r>
          </a:p>
        </p:txBody>
      </p:sp>
      <p:sp>
        <p:nvSpPr>
          <p:cNvPr id="58371" name="Rectangle 3"/>
          <p:cNvSpPr>
            <a:spLocks noGrp="1" noRot="1" noChangeArrowheads="1"/>
          </p:cNvSpPr>
          <p:nvPr>
            <p:ph idx="1"/>
          </p:nvPr>
        </p:nvSpPr>
        <p:spPr>
          <a:xfrm>
            <a:off x="228600" y="1219200"/>
            <a:ext cx="5181600" cy="4047262"/>
          </a:xfrm>
        </p:spPr>
        <p:txBody>
          <a:bodyPr>
            <a:spAutoFit/>
          </a:bodyPr>
          <a:lstStyle/>
          <a:p>
            <a:pPr eaLnBrk="1" hangingPunct="1"/>
            <a:r>
              <a:rPr lang="en-US" sz="3200" dirty="0">
                <a:latin typeface="Arial" charset="0"/>
                <a:cs typeface="Arial" charset="0"/>
              </a:rPr>
              <a:t>Perea</a:t>
            </a:r>
          </a:p>
          <a:p>
            <a:pPr lvl="1" eaLnBrk="1" hangingPunct="1"/>
            <a:r>
              <a:rPr lang="en-US" sz="3000" dirty="0">
                <a:latin typeface="Arial" charset="0"/>
                <a:cs typeface="Arial" charset="0"/>
              </a:rPr>
              <a:t>Name does not appear in the Bible</a:t>
            </a:r>
          </a:p>
          <a:p>
            <a:pPr lvl="2" eaLnBrk="1" hangingPunct="1"/>
            <a:r>
              <a:rPr lang="en-US" sz="2800" dirty="0">
                <a:latin typeface="Arial" charset="0"/>
                <a:cs typeface="Arial" charset="0"/>
              </a:rPr>
              <a:t>Comes from the Greek word meaning “beyond”</a:t>
            </a:r>
          </a:p>
          <a:p>
            <a:pPr lvl="2" eaLnBrk="1" hangingPunct="1"/>
            <a:r>
              <a:rPr lang="en-US" sz="2800" dirty="0">
                <a:latin typeface="Arial" charset="0"/>
                <a:cs typeface="Arial" charset="0"/>
              </a:rPr>
              <a:t>Perea is the land “beyond” the Jordan (Mark 3:8)</a:t>
            </a:r>
          </a:p>
        </p:txBody>
      </p:sp>
      <p:pic>
        <p:nvPicPr>
          <p:cNvPr id="58381" name="Picture 13"/>
          <p:cNvPicPr>
            <a:picLocks noChangeAspect="1" noChangeArrowheads="1"/>
          </p:cNvPicPr>
          <p:nvPr/>
        </p:nvPicPr>
        <p:blipFill>
          <a:blip r:embed="rId2" cstate="print"/>
          <a:srcRect/>
          <a:stretch>
            <a:fillRect/>
          </a:stretch>
        </p:blipFill>
        <p:spPr bwMode="auto">
          <a:xfrm>
            <a:off x="6019800" y="1295400"/>
            <a:ext cx="2743200" cy="5181600"/>
          </a:xfrm>
          <a:prstGeom prst="rect">
            <a:avLst/>
          </a:prstGeom>
          <a:noFill/>
          <a:ln w="12700">
            <a:noFill/>
            <a:miter lim="800000"/>
            <a:headEnd type="none" w="sm" len="sm"/>
            <a:tailEnd type="none" w="sm" len="sm"/>
          </a:ln>
        </p:spPr>
      </p:pic>
      <p:cxnSp>
        <p:nvCxnSpPr>
          <p:cNvPr id="54281" name="Straight Connector 11"/>
          <p:cNvCxnSpPr>
            <a:cxnSpLocks noChangeShapeType="1"/>
          </p:cNvCxnSpPr>
          <p:nvPr/>
        </p:nvCxnSpPr>
        <p:spPr bwMode="auto">
          <a:xfrm>
            <a:off x="457200" y="1143000"/>
            <a:ext cx="8229600" cy="0"/>
          </a:xfrm>
          <a:prstGeom prst="line">
            <a:avLst/>
          </a:prstGeom>
          <a:noFill/>
          <a:ln w="38100" algn="ctr">
            <a:solidFill>
              <a:schemeClr val="tx1"/>
            </a:solidFill>
            <a:round/>
            <a:headEnd type="none" w="sm" len="sm"/>
            <a:tailEnd type="none" w="sm" len="sm"/>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8381"/>
                                        </p:tgtEl>
                                        <p:attrNameLst>
                                          <p:attrName>style.visibility</p:attrName>
                                        </p:attrNameLst>
                                      </p:cBhvr>
                                      <p:to>
                                        <p:strVal val="visible"/>
                                      </p:to>
                                    </p:set>
                                    <p:animEffect transition="in" filter="fade">
                                      <p:cBhvr>
                                        <p:cTn id="12" dur="2000"/>
                                        <p:tgtEl>
                                          <p:spTgt spid="583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dissolve">
                                      <p:cBhvr>
                                        <p:cTn id="17" dur="500"/>
                                        <p:tgtEl>
                                          <p:spTgt spid="58371">
                                            <p:txEl>
                                              <p:pRg st="1" end="1"/>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58371">
                                            <p:txEl>
                                              <p:pRg st="2" end="2"/>
                                            </p:txEl>
                                          </p:spTgt>
                                        </p:tgtEl>
                                        <p:attrNameLst>
                                          <p:attrName>style.visibility</p:attrName>
                                        </p:attrNameLst>
                                      </p:cBhvr>
                                      <p:to>
                                        <p:strVal val="visible"/>
                                      </p:to>
                                    </p:set>
                                    <p:animEffect transition="in" filter="dissolve">
                                      <p:cBhvr>
                                        <p:cTn id="21" dur="500"/>
                                        <p:tgtEl>
                                          <p:spTgt spid="58371">
                                            <p:txEl>
                                              <p:pRg st="2" end="2"/>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Effect transition="in" filter="dissolve">
                                      <p:cBhvr>
                                        <p:cTn id="25"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5750" y="2052927"/>
            <a:ext cx="8705850" cy="3862596"/>
          </a:xfrm>
        </p:spPr>
        <p:txBody>
          <a:bodyPr>
            <a:spAutoFit/>
          </a:bodyPr>
          <a:lstStyle/>
          <a:p>
            <a:pPr marL="0" indent="0">
              <a:buNone/>
            </a:pPr>
            <a:r>
              <a:rPr lang="en-US" dirty="0"/>
              <a:t>John 11:20-22, </a:t>
            </a:r>
            <a:r>
              <a:rPr lang="en-US" i="1" dirty="0"/>
              <a:t>“Martha therefore, when she heard that Jesus was coming, went and met him: but Mary still sat in the house. Martha therefore said unto Jesus, Lord, if thou hadst been here, my brother had not died. And even now I know that, whatsoever thou shalt ask of God, God will give thee.”</a:t>
            </a:r>
          </a:p>
          <a:p>
            <a:r>
              <a:rPr lang="en-US" dirty="0"/>
              <a:t>Martha, as the oldest of the two sisters (Luke 10:38, 40), is first to carry out the duties of hospitality.</a:t>
            </a:r>
          </a:p>
          <a:p>
            <a:r>
              <a:rPr lang="en-US" dirty="0"/>
              <a:t>Martha was not being critical of Jesus, but expressing her faith that Jesus could have, He had the power to prevent Lazarus’ death.</a:t>
            </a:r>
          </a:p>
          <a:p>
            <a:r>
              <a:rPr lang="en-US" dirty="0"/>
              <a:t>Mary apparently had not been informed of the Lord’s arrival </a:t>
            </a:r>
            <a:br>
              <a:rPr lang="en-US" dirty="0"/>
            </a:br>
            <a:r>
              <a:rPr lang="en-US" dirty="0"/>
              <a:t>(verses 28-29), so she remained in the house.</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20</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978729266"/>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5750" y="2052925"/>
            <a:ext cx="8705850" cy="4433600"/>
          </a:xfrm>
        </p:spPr>
        <p:txBody>
          <a:bodyPr>
            <a:spAutoFit/>
          </a:bodyPr>
          <a:lstStyle/>
          <a:p>
            <a:pPr marL="0" indent="0">
              <a:buNone/>
            </a:pPr>
            <a:r>
              <a:rPr lang="en-US" dirty="0"/>
              <a:t>John 11:20-22, </a:t>
            </a:r>
            <a:r>
              <a:rPr lang="en-US" i="1" dirty="0"/>
              <a:t>“Martha therefore, when she heard that Jesus was coming, went and met him: but Mary still sat in the house. Martha therefore said unto Jesus</a:t>
            </a:r>
            <a:r>
              <a:rPr lang="en-US" i="1" u="sng" dirty="0"/>
              <a:t>, Lord, if thou </a:t>
            </a:r>
            <a:r>
              <a:rPr lang="en-US" i="1" u="sng" dirty="0" err="1"/>
              <a:t>hadst</a:t>
            </a:r>
            <a:r>
              <a:rPr lang="en-US" i="1" u="sng" dirty="0"/>
              <a:t> been here, my brother had not died. And even now I know that, whatsoever thou shalt ask of God, God will give thee</a:t>
            </a:r>
            <a:r>
              <a:rPr lang="en-US" i="1" dirty="0"/>
              <a:t>.”</a:t>
            </a:r>
          </a:p>
          <a:p>
            <a:pPr marL="0" indent="0">
              <a:buNone/>
            </a:pPr>
            <a:r>
              <a:rPr lang="en-US" dirty="0"/>
              <a:t>Note: Mary said the same words to Him a little later (John 11:32).</a:t>
            </a:r>
          </a:p>
          <a:p>
            <a:r>
              <a:rPr lang="en-US" dirty="0"/>
              <a:t>BOTH indicate a confession of faith.</a:t>
            </a:r>
          </a:p>
          <a:p>
            <a:r>
              <a:rPr lang="en-US" dirty="0"/>
              <a:t>BOTH indicate a lack of knowledge of the omnipotence of Jesus. They thought Jesus could cure at hand, but not at a distance; or they thought that it was because He did not know of their brother’s indisposition that He permitted him to die.</a:t>
            </a:r>
          </a:p>
          <a:p>
            <a:r>
              <a:rPr lang="en-US" dirty="0"/>
              <a:t>He is seen by these sisters as a holy man making a request of God.</a:t>
            </a:r>
            <a:endParaRPr lang="en-US" i="1" dirty="0"/>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21</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3061934965"/>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Grp="1" noRot="1" noChangeArrowheads="1"/>
          </p:cNvSpPr>
          <p:nvPr>
            <p:ph type="title"/>
          </p:nvPr>
        </p:nvSpPr>
        <p:spPr>
          <a:xfrm>
            <a:off x="228600" y="228600"/>
            <a:ext cx="8686800" cy="1015663"/>
          </a:xfrm>
        </p:spPr>
        <p:txBody>
          <a:bodyPr>
            <a:spAutoFit/>
          </a:bodyPr>
          <a:lstStyle/>
          <a:p>
            <a:pPr eaLnBrk="1" hangingPunct="1">
              <a:defRPr/>
            </a:pPr>
            <a:r>
              <a:rPr lang="en-US" sz="6000" dirty="0">
                <a:solidFill>
                  <a:schemeClr val="tx1"/>
                </a:solidFill>
                <a:latin typeface="Arial" pitchFamily="34" charset="0"/>
                <a:cs typeface="Arial" pitchFamily="34" charset="0"/>
              </a:rPr>
              <a:t>The Life of Christ</a:t>
            </a:r>
          </a:p>
        </p:txBody>
      </p:sp>
      <p:sp>
        <p:nvSpPr>
          <p:cNvPr id="58371" name="Rectangle 3"/>
          <p:cNvSpPr>
            <a:spLocks noGrp="1" noRot="1" noChangeArrowheads="1"/>
          </p:cNvSpPr>
          <p:nvPr>
            <p:ph idx="1"/>
          </p:nvPr>
        </p:nvSpPr>
        <p:spPr>
          <a:xfrm>
            <a:off x="228600" y="1219200"/>
            <a:ext cx="5715000" cy="5486400"/>
          </a:xfrm>
        </p:spPr>
        <p:txBody>
          <a:bodyPr>
            <a:spAutoFit/>
          </a:bodyPr>
          <a:lstStyle/>
          <a:p>
            <a:pPr eaLnBrk="1" hangingPunct="1"/>
            <a:r>
              <a:rPr lang="en-US" sz="2800" dirty="0">
                <a:latin typeface="Arial" charset="0"/>
                <a:cs typeface="Arial" charset="0"/>
              </a:rPr>
              <a:t>Perea</a:t>
            </a:r>
          </a:p>
          <a:p>
            <a:pPr lvl="1" eaLnBrk="1" hangingPunct="1"/>
            <a:r>
              <a:rPr lang="en-US" sz="3000" dirty="0">
                <a:latin typeface="Arial" charset="0"/>
                <a:cs typeface="Arial" charset="0"/>
              </a:rPr>
              <a:t>Includes the narrow strip of land that once belonged to the tribes of Reuben and Gad</a:t>
            </a:r>
          </a:p>
          <a:p>
            <a:pPr lvl="2" eaLnBrk="1" hangingPunct="1"/>
            <a:r>
              <a:rPr lang="en-US" sz="2800" dirty="0">
                <a:latin typeface="Arial" charset="0"/>
                <a:cs typeface="Arial" charset="0"/>
              </a:rPr>
              <a:t>Called Gilead in the Old Testament</a:t>
            </a:r>
          </a:p>
          <a:p>
            <a:pPr lvl="2" eaLnBrk="1" hangingPunct="1"/>
            <a:r>
              <a:rPr lang="en-US" sz="2800" dirty="0">
                <a:latin typeface="Arial" charset="0"/>
                <a:cs typeface="Arial" charset="0"/>
              </a:rPr>
              <a:t>John did his baptizing there</a:t>
            </a:r>
          </a:p>
          <a:p>
            <a:pPr lvl="2" eaLnBrk="1" hangingPunct="1"/>
            <a:r>
              <a:rPr lang="en-US" sz="2800" dirty="0">
                <a:latin typeface="Arial" charset="0"/>
                <a:cs typeface="Arial" charset="0"/>
              </a:rPr>
              <a:t>Jesus withdrew to Perea a few weeks before his crucifixion (John 10:40-42)</a:t>
            </a:r>
          </a:p>
        </p:txBody>
      </p:sp>
      <p:pic>
        <p:nvPicPr>
          <p:cNvPr id="58381" name="Picture 13"/>
          <p:cNvPicPr>
            <a:picLocks noChangeAspect="1" noChangeArrowheads="1"/>
          </p:cNvPicPr>
          <p:nvPr/>
        </p:nvPicPr>
        <p:blipFill>
          <a:blip r:embed="rId2" cstate="print"/>
          <a:srcRect/>
          <a:stretch>
            <a:fillRect/>
          </a:stretch>
        </p:blipFill>
        <p:spPr bwMode="auto">
          <a:xfrm>
            <a:off x="6019800" y="1295400"/>
            <a:ext cx="2743200" cy="5181600"/>
          </a:xfrm>
          <a:prstGeom prst="rect">
            <a:avLst/>
          </a:prstGeom>
          <a:noFill/>
          <a:ln w="12700">
            <a:noFill/>
            <a:miter lim="800000"/>
            <a:headEnd type="none" w="sm" len="sm"/>
            <a:tailEnd type="none" w="sm" len="sm"/>
          </a:ln>
        </p:spPr>
      </p:pic>
      <p:cxnSp>
        <p:nvCxnSpPr>
          <p:cNvPr id="55305" name="Straight Connector 11"/>
          <p:cNvCxnSpPr>
            <a:cxnSpLocks noChangeShapeType="1"/>
          </p:cNvCxnSpPr>
          <p:nvPr/>
        </p:nvCxnSpPr>
        <p:spPr bwMode="auto">
          <a:xfrm>
            <a:off x="457200" y="1143000"/>
            <a:ext cx="8229600" cy="0"/>
          </a:xfrm>
          <a:prstGeom prst="line">
            <a:avLst/>
          </a:prstGeom>
          <a:noFill/>
          <a:ln w="38100" algn="ctr">
            <a:solidFill>
              <a:schemeClr val="tx1"/>
            </a:solidFill>
            <a:round/>
            <a:headEnd type="none" w="sm" len="sm"/>
            <a:tailEnd type="none" w="sm" len="sm"/>
          </a:ln>
        </p:spPr>
      </p:cxnSp>
      <p:sp>
        <p:nvSpPr>
          <p:cNvPr id="10" name="AutoShape 7"/>
          <p:cNvSpPr>
            <a:spLocks/>
          </p:cNvSpPr>
          <p:nvPr/>
        </p:nvSpPr>
        <p:spPr bwMode="auto">
          <a:xfrm>
            <a:off x="3516198" y="1219200"/>
            <a:ext cx="2122602" cy="923330"/>
          </a:xfrm>
          <a:prstGeom prst="borderCallout2">
            <a:avLst>
              <a:gd name="adj1" fmla="val 6523"/>
              <a:gd name="adj2" fmla="val 103847"/>
              <a:gd name="adj3" fmla="val 6523"/>
              <a:gd name="adj4" fmla="val 123556"/>
              <a:gd name="adj5" fmla="val 85383"/>
              <a:gd name="adj6" fmla="val 159921"/>
            </a:avLst>
          </a:prstGeom>
          <a:solidFill>
            <a:schemeClr val="tx1"/>
          </a:solidFill>
          <a:ln w="9525">
            <a:solidFill>
              <a:srgbClr val="000000"/>
            </a:solidFill>
            <a:miter lim="800000"/>
            <a:headEnd/>
            <a:tailEnd/>
          </a:ln>
        </p:spPr>
        <p:txBody>
          <a:bodyPr wrap="square">
            <a:spAutoFit/>
          </a:bodyPr>
          <a:lstStyle/>
          <a:p>
            <a:pPr algn="ctr" defTabSz="457200"/>
            <a:r>
              <a:rPr lang="en-US" dirty="0">
                <a:solidFill>
                  <a:srgbClr val="000000"/>
                </a:solidFill>
                <a:latin typeface="Arial" charset="0"/>
              </a:rPr>
              <a:t>John baptized in Bethany beyond Jordan (John 1:28)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8381"/>
                                        </p:tgtEl>
                                        <p:attrNameLst>
                                          <p:attrName>style.visibility</p:attrName>
                                        </p:attrNameLst>
                                      </p:cBhvr>
                                      <p:to>
                                        <p:strVal val="visible"/>
                                      </p:to>
                                    </p:set>
                                    <p:animEffect transition="in" filter="fade">
                                      <p:cBhvr>
                                        <p:cTn id="12" dur="2000"/>
                                        <p:tgtEl>
                                          <p:spTgt spid="58381"/>
                                        </p:tgtEl>
                                      </p:cBhvr>
                                    </p:animEffect>
                                  </p:childTnLst>
                                </p:cTn>
                              </p:par>
                            </p:childTnLst>
                          </p:cTn>
                        </p:par>
                        <p:par>
                          <p:cTn id="13" fill="hold">
                            <p:stCondLst>
                              <p:cond delay="2500"/>
                            </p:stCondLst>
                            <p:childTnLst>
                              <p:par>
                                <p:cTn id="14" presetID="9" presetClass="entr" presetSubtype="0" fill="hold" nodeType="afterEffect">
                                  <p:stCondLst>
                                    <p:cond delay="0"/>
                                  </p:stCondLst>
                                  <p:childTnLst>
                                    <p:set>
                                      <p:cBhvr>
                                        <p:cTn id="15" dur="1" fill="hold">
                                          <p:stCondLst>
                                            <p:cond delay="0"/>
                                          </p:stCondLst>
                                        </p:cTn>
                                        <p:tgtEl>
                                          <p:spTgt spid="58371">
                                            <p:txEl>
                                              <p:pRg st="1" end="1"/>
                                            </p:txEl>
                                          </p:spTgt>
                                        </p:tgtEl>
                                        <p:attrNameLst>
                                          <p:attrName>style.visibility</p:attrName>
                                        </p:attrNameLst>
                                      </p:cBhvr>
                                      <p:to>
                                        <p:strVal val="visible"/>
                                      </p:to>
                                    </p:set>
                                    <p:animEffect transition="in" filter="dissolve">
                                      <p:cBhvr>
                                        <p:cTn id="16" dur="500"/>
                                        <p:tgtEl>
                                          <p:spTgt spid="58371">
                                            <p:txEl>
                                              <p:pRg st="1" end="1"/>
                                            </p:txEl>
                                          </p:spTgt>
                                        </p:tgtEl>
                                      </p:cBhvr>
                                    </p:animEffect>
                                  </p:childTnLst>
                                </p:cTn>
                              </p:par>
                            </p:childTnLst>
                          </p:cTn>
                        </p:par>
                        <p:par>
                          <p:cTn id="17" fill="hold">
                            <p:stCondLst>
                              <p:cond delay="3000"/>
                            </p:stCondLst>
                            <p:childTnLst>
                              <p:par>
                                <p:cTn id="18" presetID="9" presetClass="entr" presetSubtype="0" fill="hold" nodeType="after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Effect transition="in" filter="dissolve">
                                      <p:cBhvr>
                                        <p:cTn id="20" dur="500"/>
                                        <p:tgtEl>
                                          <p:spTgt spid="58371">
                                            <p:txEl>
                                              <p:pRg st="2" end="2"/>
                                            </p:txEl>
                                          </p:spTgt>
                                        </p:tgtEl>
                                      </p:cBhvr>
                                    </p:animEffect>
                                  </p:childTnLst>
                                </p:cTn>
                              </p:par>
                            </p:childTnLst>
                          </p:cTn>
                        </p:par>
                        <p:par>
                          <p:cTn id="21" fill="hold">
                            <p:stCondLst>
                              <p:cond delay="3500"/>
                            </p:stCondLst>
                            <p:childTnLst>
                              <p:par>
                                <p:cTn id="22" presetID="9" presetClass="entr" presetSubtype="0" fill="hold" nodeType="afterEffect">
                                  <p:stCondLst>
                                    <p:cond delay="0"/>
                                  </p:stCondLst>
                                  <p:childTnLst>
                                    <p:set>
                                      <p:cBhvr>
                                        <p:cTn id="23" dur="1" fill="hold">
                                          <p:stCondLst>
                                            <p:cond delay="0"/>
                                          </p:stCondLst>
                                        </p:cTn>
                                        <p:tgtEl>
                                          <p:spTgt spid="58371">
                                            <p:txEl>
                                              <p:pRg st="3" end="3"/>
                                            </p:txEl>
                                          </p:spTgt>
                                        </p:tgtEl>
                                        <p:attrNameLst>
                                          <p:attrName>style.visibility</p:attrName>
                                        </p:attrNameLst>
                                      </p:cBhvr>
                                      <p:to>
                                        <p:strVal val="visible"/>
                                      </p:to>
                                    </p:set>
                                    <p:animEffect transition="in" filter="dissolve">
                                      <p:cBhvr>
                                        <p:cTn id="24" dur="500"/>
                                        <p:tgtEl>
                                          <p:spTgt spid="5837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8371">
                                            <p:txEl>
                                              <p:pRg st="4" end="4"/>
                                            </p:txEl>
                                          </p:spTgt>
                                        </p:tgtEl>
                                        <p:attrNameLst>
                                          <p:attrName>style.visibility</p:attrName>
                                        </p:attrNameLst>
                                      </p:cBhvr>
                                      <p:to>
                                        <p:strVal val="visible"/>
                                      </p:to>
                                    </p:set>
                                    <p:animEffect transition="in" filter="dissolve">
                                      <p:cBhvr>
                                        <p:cTn id="35"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a:p>
        </p:txBody>
      </p:sp>
      <p:pic>
        <p:nvPicPr>
          <p:cNvPr id="8195" name="Picture 3" descr="Palestine Days of Christ"/>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8196" name="AutoShape 7"/>
          <p:cNvSpPr>
            <a:spLocks/>
          </p:cNvSpPr>
          <p:nvPr/>
        </p:nvSpPr>
        <p:spPr bwMode="auto">
          <a:xfrm>
            <a:off x="2762054" y="126524"/>
            <a:ext cx="1981200" cy="1752600"/>
          </a:xfrm>
          <a:prstGeom prst="borderCallout2">
            <a:avLst>
              <a:gd name="adj1" fmla="val 6523"/>
              <a:gd name="adj2" fmla="val 103847"/>
              <a:gd name="adj3" fmla="val 6523"/>
              <a:gd name="adj4" fmla="val 123556"/>
              <a:gd name="adj5" fmla="val 187767"/>
              <a:gd name="adj6" fmla="val 181227"/>
            </a:avLst>
          </a:prstGeom>
          <a:solidFill>
            <a:schemeClr val="tx1"/>
          </a:solidFill>
          <a:ln w="9525">
            <a:solidFill>
              <a:srgbClr val="000000"/>
            </a:solidFill>
            <a:miter lim="800000"/>
            <a:headEnd/>
            <a:tailEnd/>
          </a:ln>
        </p:spPr>
        <p:txBody>
          <a:bodyPr/>
          <a:lstStyle/>
          <a:p>
            <a:pPr algn="ctr" defTabSz="457200"/>
            <a:r>
              <a:rPr lang="en-US" dirty="0">
                <a:solidFill>
                  <a:srgbClr val="000000"/>
                </a:solidFill>
                <a:latin typeface="Arial" charset="0"/>
              </a:rPr>
              <a:t>John baptized</a:t>
            </a:r>
          </a:p>
          <a:p>
            <a:pPr algn="ctr" defTabSz="457200"/>
            <a:r>
              <a:rPr lang="en-US" dirty="0">
                <a:solidFill>
                  <a:srgbClr val="000000"/>
                </a:solidFill>
                <a:latin typeface="Arial" charset="0"/>
              </a:rPr>
              <a:t>in Aenon near to Salim, because there was much water there: (John 3:23) </a:t>
            </a:r>
          </a:p>
        </p:txBody>
      </p:sp>
      <p:sp>
        <p:nvSpPr>
          <p:cNvPr id="5" name="AutoShape 7"/>
          <p:cNvSpPr>
            <a:spLocks/>
          </p:cNvSpPr>
          <p:nvPr/>
        </p:nvSpPr>
        <p:spPr bwMode="auto">
          <a:xfrm>
            <a:off x="2762054" y="2517790"/>
            <a:ext cx="2102178" cy="911210"/>
          </a:xfrm>
          <a:prstGeom prst="borderCallout2">
            <a:avLst>
              <a:gd name="adj1" fmla="val 13765"/>
              <a:gd name="adj2" fmla="val 101157"/>
              <a:gd name="adj3" fmla="val 56181"/>
              <a:gd name="adj4" fmla="val 120417"/>
              <a:gd name="adj5" fmla="val 200917"/>
              <a:gd name="adj6" fmla="val 175140"/>
            </a:avLst>
          </a:prstGeom>
          <a:solidFill>
            <a:schemeClr val="tx1"/>
          </a:solidFill>
          <a:ln w="9525">
            <a:solidFill>
              <a:srgbClr val="000000"/>
            </a:solidFill>
            <a:miter lim="800000"/>
            <a:headEnd/>
            <a:tailEnd/>
          </a:ln>
        </p:spPr>
        <p:txBody>
          <a:bodyPr/>
          <a:lstStyle/>
          <a:p>
            <a:pPr algn="ctr" defTabSz="457200"/>
            <a:r>
              <a:rPr lang="en-US" dirty="0">
                <a:solidFill>
                  <a:srgbClr val="000000"/>
                </a:solidFill>
                <a:latin typeface="Arial" charset="0"/>
              </a:rPr>
              <a:t>John baptized in Bethany beyond Jordan (John 1:28)</a:t>
            </a:r>
          </a:p>
        </p:txBody>
      </p:sp>
      <p:sp>
        <p:nvSpPr>
          <p:cNvPr id="6" name="AutoShape 7"/>
          <p:cNvSpPr>
            <a:spLocks/>
          </p:cNvSpPr>
          <p:nvPr/>
        </p:nvSpPr>
        <p:spPr bwMode="auto">
          <a:xfrm>
            <a:off x="6255083" y="4697297"/>
            <a:ext cx="2256920" cy="1158711"/>
          </a:xfrm>
          <a:prstGeom prst="borderCallout2">
            <a:avLst>
              <a:gd name="adj1" fmla="val 6523"/>
              <a:gd name="adj2" fmla="val -1827"/>
              <a:gd name="adj3" fmla="val -8934"/>
              <a:gd name="adj4" fmla="val -7178"/>
              <a:gd name="adj5" fmla="val -32086"/>
              <a:gd name="adj6" fmla="val -15099"/>
            </a:avLst>
          </a:prstGeom>
          <a:solidFill>
            <a:schemeClr val="tx1"/>
          </a:solidFill>
          <a:ln w="9525">
            <a:solidFill>
              <a:srgbClr val="000000"/>
            </a:solidFill>
            <a:miter lim="800000"/>
            <a:headEnd/>
            <a:tailEnd/>
          </a:ln>
        </p:spPr>
        <p:txBody>
          <a:bodyPr/>
          <a:lstStyle/>
          <a:p>
            <a:pPr algn="ctr" defTabSz="457200"/>
            <a:r>
              <a:rPr lang="en-US" dirty="0">
                <a:solidFill>
                  <a:srgbClr val="000000"/>
                </a:solidFill>
                <a:latin typeface="Arial" charset="0"/>
              </a:rPr>
              <a:t>John began preaching in the wilderness of Judea (Matthew 3:1)</a:t>
            </a:r>
          </a:p>
        </p:txBody>
      </p:sp>
      <p:sp>
        <p:nvSpPr>
          <p:cNvPr id="7" name="AutoShape 7"/>
          <p:cNvSpPr>
            <a:spLocks/>
          </p:cNvSpPr>
          <p:nvPr/>
        </p:nvSpPr>
        <p:spPr bwMode="auto">
          <a:xfrm>
            <a:off x="2031200" y="4425398"/>
            <a:ext cx="1981200" cy="1158710"/>
          </a:xfrm>
          <a:prstGeom prst="borderCallout2">
            <a:avLst>
              <a:gd name="adj1" fmla="val 7626"/>
              <a:gd name="adj2" fmla="val 100992"/>
              <a:gd name="adj3" fmla="val 15775"/>
              <a:gd name="adj4" fmla="val 116894"/>
              <a:gd name="adj5" fmla="val 31813"/>
              <a:gd name="adj6" fmla="val 156089"/>
            </a:avLst>
          </a:prstGeom>
          <a:solidFill>
            <a:schemeClr val="tx1"/>
          </a:solidFill>
          <a:ln w="9525">
            <a:solidFill>
              <a:srgbClr val="000000"/>
            </a:solidFill>
            <a:miter lim="800000"/>
            <a:headEnd/>
            <a:tailEnd/>
          </a:ln>
        </p:spPr>
        <p:txBody>
          <a:bodyPr/>
          <a:lstStyle/>
          <a:p>
            <a:pPr algn="ctr" defTabSz="457200"/>
            <a:r>
              <a:rPr lang="en-US" dirty="0">
                <a:solidFill>
                  <a:srgbClr val="000000"/>
                </a:solidFill>
                <a:latin typeface="Arial" charset="0"/>
              </a:rPr>
              <a:t>His parents lived in the hill country of Judah </a:t>
            </a:r>
            <a:br>
              <a:rPr lang="en-US" dirty="0">
                <a:solidFill>
                  <a:srgbClr val="000000"/>
                </a:solidFill>
                <a:latin typeface="Arial" charset="0"/>
              </a:rPr>
            </a:br>
            <a:r>
              <a:rPr lang="en-US" dirty="0">
                <a:solidFill>
                  <a:srgbClr val="000000"/>
                </a:solidFill>
                <a:latin typeface="Arial" charset="0"/>
              </a:rPr>
              <a:t>(Luke 1:39)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AC18-BD7C-48CF-9239-305BF0F94CF9}"/>
              </a:ext>
            </a:extLst>
          </p:cNvPr>
          <p:cNvSpPr>
            <a:spLocks noGrp="1"/>
          </p:cNvSpPr>
          <p:nvPr>
            <p:ph type="title"/>
          </p:nvPr>
        </p:nvSpPr>
        <p:spPr>
          <a:xfrm>
            <a:off x="320515" y="452718"/>
            <a:ext cx="7417542" cy="769441"/>
          </a:xfrm>
        </p:spPr>
        <p:txBody>
          <a:bodyPr wrap="square">
            <a:spAutoFit/>
          </a:bodyPr>
          <a:lstStyle/>
          <a:p>
            <a:r>
              <a:rPr lang="en-US" sz="4000" dirty="0">
                <a:solidFill>
                  <a:schemeClr val="tx1"/>
                </a:solidFill>
              </a:rPr>
              <a:t>Raising Lazarus</a:t>
            </a:r>
            <a:r>
              <a:rPr lang="en-US" sz="4400" b="1" dirty="0">
                <a:ea typeface="Times New Roman" panose="02020603050405020304" pitchFamily="18" charset="0"/>
              </a:rPr>
              <a:t> John 11:1-16</a:t>
            </a:r>
            <a:endParaRPr lang="en-US" dirty="0"/>
          </a:p>
        </p:txBody>
      </p:sp>
      <p:sp>
        <p:nvSpPr>
          <p:cNvPr id="3" name="Content Placeholder 2">
            <a:extLst>
              <a:ext uri="{FF2B5EF4-FFF2-40B4-BE49-F238E27FC236}">
                <a16:creationId xmlns:a16="http://schemas.microsoft.com/office/drawing/2014/main" id="{33B5713B-3D0C-4F62-AEAF-23680127D6F6}"/>
              </a:ext>
            </a:extLst>
          </p:cNvPr>
          <p:cNvSpPr>
            <a:spLocks noGrp="1"/>
          </p:cNvSpPr>
          <p:nvPr>
            <p:ph idx="1"/>
          </p:nvPr>
        </p:nvSpPr>
        <p:spPr>
          <a:xfrm>
            <a:off x="827699" y="2052925"/>
            <a:ext cx="7887675" cy="3416320"/>
          </a:xfrm>
        </p:spPr>
        <p:txBody>
          <a:bodyPr>
            <a:spAutoFit/>
          </a:bodyPr>
          <a:lstStyle/>
          <a:p>
            <a:pPr marL="0" indent="0">
              <a:spcBef>
                <a:spcPts val="0"/>
              </a:spcBef>
              <a:buNone/>
              <a:tabLst>
                <a:tab pos="457200" algn="l"/>
              </a:tabLst>
            </a:pPr>
            <a:r>
              <a:rPr lang="en-US" sz="2400" dirty="0">
                <a:latin typeface="+mn-lt"/>
              </a:rPr>
              <a:t>The Setting</a:t>
            </a:r>
          </a:p>
          <a:p>
            <a:pPr marL="457200" indent="-457200">
              <a:spcBef>
                <a:spcPts val="0"/>
              </a:spcBef>
              <a:tabLst>
                <a:tab pos="457200" algn="l"/>
              </a:tabLst>
            </a:pPr>
            <a:r>
              <a:rPr lang="en-US" sz="2400" dirty="0">
                <a:latin typeface="+mn-lt"/>
                <a:ea typeface="Times New Roman" panose="02020603050405020304" pitchFamily="18" charset="0"/>
              </a:rPr>
              <a:t>Jesus had claimed in chapter 10 that He and the Father are one. The Jews had accused him of blasphemy and were prepared to stone Him.</a:t>
            </a:r>
          </a:p>
          <a:p>
            <a:pPr marL="914400" indent="-457200">
              <a:spcBef>
                <a:spcPts val="0"/>
              </a:spcBef>
              <a:tabLst>
                <a:tab pos="457200" algn="l"/>
                <a:tab pos="914400" algn="l"/>
              </a:tabLst>
            </a:pPr>
            <a:r>
              <a:rPr lang="en-US" sz="2400" dirty="0">
                <a:latin typeface="+mn-lt"/>
                <a:ea typeface="Times New Roman" panose="02020603050405020304" pitchFamily="18" charset="0"/>
              </a:rPr>
              <a:t>Jesus then left Jerusalem and went beyond Jordan (Perea) where John had been baptizing.</a:t>
            </a:r>
          </a:p>
          <a:p>
            <a:pPr marL="914400" indent="-457200">
              <a:spcBef>
                <a:spcPts val="0"/>
              </a:spcBef>
              <a:tabLst>
                <a:tab pos="457200" algn="l"/>
                <a:tab pos="914400" algn="l"/>
              </a:tabLst>
            </a:pPr>
            <a:r>
              <a:rPr lang="en-US" sz="2400" dirty="0">
                <a:latin typeface="+mn-lt"/>
                <a:ea typeface="Times New Roman" panose="02020603050405020304" pitchFamily="18" charset="0"/>
              </a:rPr>
              <a:t>It was here that Jesus learns that Lazarus is sick.</a:t>
            </a:r>
          </a:p>
        </p:txBody>
      </p:sp>
      <p:sp>
        <p:nvSpPr>
          <p:cNvPr id="4" name="Slide Number Placeholder 3">
            <a:extLst>
              <a:ext uri="{FF2B5EF4-FFF2-40B4-BE49-F238E27FC236}">
                <a16:creationId xmlns:a16="http://schemas.microsoft.com/office/drawing/2014/main" id="{B2423E24-35A1-4D8D-807A-14D664FD352A}"/>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5</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978658214"/>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18FF-F1CF-4A0A-80D5-5C9C6FFBA9E2}"/>
              </a:ext>
            </a:extLst>
          </p:cNvPr>
          <p:cNvSpPr>
            <a:spLocks noGrp="1"/>
          </p:cNvSpPr>
          <p:nvPr>
            <p:ph type="title"/>
          </p:nvPr>
        </p:nvSpPr>
        <p:spPr>
          <a:xfrm>
            <a:off x="484709" y="295737"/>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dirty="0">
              <a:solidFill>
                <a:schemeClr val="tx1"/>
              </a:solidFill>
            </a:endParaRPr>
          </a:p>
        </p:txBody>
      </p:sp>
      <p:sp>
        <p:nvSpPr>
          <p:cNvPr id="3" name="Content Placeholder 2">
            <a:extLst>
              <a:ext uri="{FF2B5EF4-FFF2-40B4-BE49-F238E27FC236}">
                <a16:creationId xmlns:a16="http://schemas.microsoft.com/office/drawing/2014/main" id="{A6B91B48-7576-4234-8095-C55DDD0D4015}"/>
              </a:ext>
            </a:extLst>
          </p:cNvPr>
          <p:cNvSpPr>
            <a:spLocks noGrp="1"/>
          </p:cNvSpPr>
          <p:nvPr>
            <p:ph idx="1"/>
          </p:nvPr>
        </p:nvSpPr>
        <p:spPr>
          <a:xfrm>
            <a:off x="484709" y="2052925"/>
            <a:ext cx="8421166" cy="4293483"/>
          </a:xfrm>
        </p:spPr>
        <p:txBody>
          <a:bodyPr>
            <a:spAutoFit/>
          </a:bodyPr>
          <a:lstStyle/>
          <a:p>
            <a:pPr marL="0" indent="0">
              <a:buNone/>
            </a:pPr>
            <a:r>
              <a:rPr lang="en-US" dirty="0">
                <a:latin typeface="+mn-lt"/>
                <a:ea typeface="Times New Roman" panose="02020603050405020304" pitchFamily="18" charset="0"/>
              </a:rPr>
              <a:t>John 11:1-2, </a:t>
            </a:r>
            <a:r>
              <a:rPr lang="en-US" i="1" dirty="0">
                <a:latin typeface="+mn-lt"/>
                <a:ea typeface="Times New Roman" panose="02020603050405020304" pitchFamily="18" charset="0"/>
              </a:rPr>
              <a:t>“Now a certain man was sick, Lazarus of Bethany, of the village of Mary and her sister Martha. And it was that Mary who anointed the Lord with ointment, and wiped his feet with her hair, whose brother Lazarus was sick.”</a:t>
            </a:r>
          </a:p>
          <a:p>
            <a:pPr marL="0" indent="0">
              <a:buNone/>
            </a:pPr>
            <a:r>
              <a:rPr lang="en-US" sz="2400" dirty="0">
                <a:latin typeface="+mn-lt"/>
                <a:ea typeface="Times New Roman" panose="02020603050405020304" pitchFamily="18" charset="0"/>
              </a:rPr>
              <a:t>The setting for the events of this chapter.</a:t>
            </a:r>
          </a:p>
          <a:p>
            <a:pPr marL="0" indent="0">
              <a:buNone/>
            </a:pPr>
            <a:r>
              <a:rPr lang="en-US" sz="2400" dirty="0">
                <a:effectLst/>
                <a:latin typeface="+mn-lt"/>
                <a:ea typeface="Times New Roman" panose="02020603050405020304" pitchFamily="18" charset="0"/>
              </a:rPr>
              <a:t>This was the same Lazarus whose sisters were Mary and Martha.</a:t>
            </a:r>
          </a:p>
          <a:p>
            <a:pPr marL="800107" lvl="1" indent="-342900">
              <a:buFont typeface="+mj-lt"/>
              <a:buAutoNum type="alphaLcPeriod"/>
            </a:pPr>
            <a:r>
              <a:rPr lang="en-US" sz="2400" dirty="0"/>
              <a:t>The names of the three are probably listed, as is most often done, in order of age. Luke 10:38 and verse 19 seem also to confirm this. Lazarus was, therefore, the “little brother” to the two sisters.</a:t>
            </a:r>
          </a:p>
        </p:txBody>
      </p:sp>
      <p:sp>
        <p:nvSpPr>
          <p:cNvPr id="4" name="Slide Number Placeholder 3">
            <a:extLst>
              <a:ext uri="{FF2B5EF4-FFF2-40B4-BE49-F238E27FC236}">
                <a16:creationId xmlns:a16="http://schemas.microsoft.com/office/drawing/2014/main" id="{E443D512-969B-4AEA-9224-B7B8FAC8F22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6</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909936754"/>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18FF-F1CF-4A0A-80D5-5C9C6FFBA9E2}"/>
              </a:ext>
            </a:extLst>
          </p:cNvPr>
          <p:cNvSpPr>
            <a:spLocks noGrp="1"/>
          </p:cNvSpPr>
          <p:nvPr>
            <p:ph type="title"/>
          </p:nvPr>
        </p:nvSpPr>
        <p:spPr>
          <a:xfrm>
            <a:off x="484709" y="229748"/>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dirty="0">
              <a:solidFill>
                <a:schemeClr val="tx1"/>
              </a:solidFill>
            </a:endParaRPr>
          </a:p>
        </p:txBody>
      </p:sp>
      <p:sp>
        <p:nvSpPr>
          <p:cNvPr id="3" name="Content Placeholder 2">
            <a:extLst>
              <a:ext uri="{FF2B5EF4-FFF2-40B4-BE49-F238E27FC236}">
                <a16:creationId xmlns:a16="http://schemas.microsoft.com/office/drawing/2014/main" id="{A6B91B48-7576-4234-8095-C55DDD0D4015}"/>
              </a:ext>
            </a:extLst>
          </p:cNvPr>
          <p:cNvSpPr>
            <a:spLocks noGrp="1"/>
          </p:cNvSpPr>
          <p:nvPr>
            <p:ph idx="1"/>
          </p:nvPr>
        </p:nvSpPr>
        <p:spPr>
          <a:xfrm>
            <a:off x="484709" y="1919113"/>
            <a:ext cx="8421166" cy="4667945"/>
          </a:xfrm>
        </p:spPr>
        <p:txBody>
          <a:bodyPr>
            <a:spAutoFit/>
          </a:bodyPr>
          <a:lstStyle/>
          <a:p>
            <a:pPr marL="0" indent="0">
              <a:buNone/>
            </a:pPr>
            <a:r>
              <a:rPr lang="en-US" dirty="0">
                <a:latin typeface="+mn-lt"/>
                <a:ea typeface="Times New Roman" panose="02020603050405020304" pitchFamily="18" charset="0"/>
              </a:rPr>
              <a:t>John 11:1-2, </a:t>
            </a:r>
            <a:r>
              <a:rPr lang="en-US" i="1" dirty="0">
                <a:latin typeface="+mn-lt"/>
                <a:ea typeface="Times New Roman" panose="02020603050405020304" pitchFamily="18" charset="0"/>
              </a:rPr>
              <a:t>“Now a certain man was sick, Lazarus of Bethany, of the village of Mary and her sister Martha. And it was that Mary who anointed the Lord with ointment, and wiped his feet with her hair, whose brother Lazarus was sick.”</a:t>
            </a:r>
          </a:p>
          <a:p>
            <a:pPr marL="0" indent="0">
              <a:buNone/>
            </a:pPr>
            <a:r>
              <a:rPr lang="en-US" sz="2400" dirty="0">
                <a:latin typeface="+mn-lt"/>
                <a:ea typeface="Times New Roman" panose="02020603050405020304" pitchFamily="18" charset="0"/>
              </a:rPr>
              <a:t>The setting for the events of this chapter.</a:t>
            </a:r>
          </a:p>
          <a:p>
            <a:pPr marL="0" indent="0">
              <a:buNone/>
            </a:pPr>
            <a:r>
              <a:rPr lang="en-US" sz="2400" dirty="0">
                <a:effectLst/>
                <a:latin typeface="+mn-lt"/>
                <a:ea typeface="Times New Roman" panose="02020603050405020304" pitchFamily="18" charset="0"/>
              </a:rPr>
              <a:t>This was the “Mary” that had anointed the feet of Jesus.</a:t>
            </a:r>
          </a:p>
          <a:p>
            <a:pPr marL="742956" lvl="1" indent="-342900">
              <a:buAutoNum type="alphaLcPeriod"/>
            </a:pPr>
            <a:r>
              <a:rPr lang="en-US" sz="2000" dirty="0">
                <a:effectLst/>
                <a:latin typeface="+mn-lt"/>
                <a:ea typeface="Times New Roman" panose="02020603050405020304" pitchFamily="18" charset="0"/>
              </a:rPr>
              <a:t>This anointing by Mary is described later in John 12:1-8. </a:t>
            </a:r>
            <a:br>
              <a:rPr lang="en-US" sz="2000" dirty="0">
                <a:effectLst/>
                <a:latin typeface="+mn-lt"/>
                <a:ea typeface="Times New Roman" panose="02020603050405020304" pitchFamily="18" charset="0"/>
              </a:rPr>
            </a:br>
            <a:r>
              <a:rPr lang="en-US" sz="2000" dirty="0">
                <a:effectLst/>
                <a:latin typeface="+mn-lt"/>
                <a:ea typeface="Times New Roman" panose="02020603050405020304" pitchFamily="18" charset="0"/>
              </a:rPr>
              <a:t>This event occurred later chronologically.</a:t>
            </a:r>
          </a:p>
          <a:p>
            <a:pPr marL="742956" lvl="1" indent="-342900">
              <a:buAutoNum type="alphaLcPeriod"/>
            </a:pPr>
            <a:r>
              <a:rPr lang="en-US" sz="2400" dirty="0">
                <a:latin typeface="+mn-lt"/>
                <a:ea typeface="Times New Roman" panose="02020603050405020304" pitchFamily="18" charset="0"/>
              </a:rPr>
              <a:t>Since the gospel of John was written many years after the death, burial and resurrection of Jesus, he is referring to this anointing to identify which Mary is meant.</a:t>
            </a:r>
          </a:p>
        </p:txBody>
      </p:sp>
      <p:sp>
        <p:nvSpPr>
          <p:cNvPr id="4" name="Slide Number Placeholder 3">
            <a:extLst>
              <a:ext uri="{FF2B5EF4-FFF2-40B4-BE49-F238E27FC236}">
                <a16:creationId xmlns:a16="http://schemas.microsoft.com/office/drawing/2014/main" id="{E443D512-969B-4AEA-9224-B7B8FAC8F22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7</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377470430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18FF-F1CF-4A0A-80D5-5C9C6FFBA9E2}"/>
              </a:ext>
            </a:extLst>
          </p:cNvPr>
          <p:cNvSpPr>
            <a:spLocks noGrp="1"/>
          </p:cNvSpPr>
          <p:nvPr>
            <p:ph type="title"/>
          </p:nvPr>
        </p:nvSpPr>
        <p:spPr>
          <a:xfrm>
            <a:off x="484709" y="295737"/>
            <a:ext cx="7055380" cy="1754326"/>
          </a:xfrm>
        </p:spPr>
        <p:txBody>
          <a:bodyPr>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dirty="0">
              <a:solidFill>
                <a:schemeClr val="tx1"/>
              </a:solidFill>
            </a:endParaRPr>
          </a:p>
        </p:txBody>
      </p:sp>
      <p:sp>
        <p:nvSpPr>
          <p:cNvPr id="3" name="Content Placeholder 2">
            <a:extLst>
              <a:ext uri="{FF2B5EF4-FFF2-40B4-BE49-F238E27FC236}">
                <a16:creationId xmlns:a16="http://schemas.microsoft.com/office/drawing/2014/main" id="{A6B91B48-7576-4234-8095-C55DDD0D4015}"/>
              </a:ext>
            </a:extLst>
          </p:cNvPr>
          <p:cNvSpPr>
            <a:spLocks noGrp="1"/>
          </p:cNvSpPr>
          <p:nvPr>
            <p:ph idx="1"/>
          </p:nvPr>
        </p:nvSpPr>
        <p:spPr>
          <a:xfrm>
            <a:off x="113122" y="2109489"/>
            <a:ext cx="8889475" cy="4585871"/>
          </a:xfrm>
        </p:spPr>
        <p:txBody>
          <a:bodyPr wrap="square">
            <a:spAutoFit/>
          </a:bodyPr>
          <a:lstStyle/>
          <a:p>
            <a:pPr marL="0" indent="0">
              <a:spcBef>
                <a:spcPts val="0"/>
              </a:spcBef>
              <a:buNone/>
            </a:pPr>
            <a:r>
              <a:rPr lang="en-US" dirty="0"/>
              <a:t>John 11:3, </a:t>
            </a:r>
            <a:r>
              <a:rPr lang="en-US" i="1" dirty="0"/>
              <a:t>“The sisters therefore sent unto him, saying, Lord, behold, he whom thou lovest is sick.”</a:t>
            </a:r>
          </a:p>
          <a:p>
            <a:pPr>
              <a:spcBef>
                <a:spcPts val="0"/>
              </a:spcBef>
            </a:pPr>
            <a:r>
              <a:rPr lang="en-US" dirty="0"/>
              <a:t>NOTE: Only about three and one-half months remain of the Lord’s public ministry. The raising of Lazarus in so public a fashion in a place so close to Jerusalem as Bethany; was bound to raise the indignation of the Jerusalem authorities. (cf. John 11:46, 53).</a:t>
            </a:r>
          </a:p>
          <a:p>
            <a:pPr>
              <a:spcBef>
                <a:spcPts val="0"/>
              </a:spcBef>
            </a:pPr>
            <a:r>
              <a:rPr lang="en-US" dirty="0"/>
              <a:t>NOTE: In this passage we have two Greek words for love.</a:t>
            </a:r>
          </a:p>
          <a:p>
            <a:pPr lvl="1">
              <a:spcBef>
                <a:spcPts val="0"/>
              </a:spcBef>
            </a:pPr>
            <a:r>
              <a:rPr lang="en-US" dirty="0"/>
              <a:t>In verses 3 and 36 we have</a:t>
            </a:r>
            <a:r>
              <a:rPr lang="en-US" i="1" dirty="0"/>
              <a:t> </a:t>
            </a:r>
            <a:r>
              <a:rPr lang="en-US" i="1" dirty="0" err="1"/>
              <a:t>philein</a:t>
            </a:r>
            <a:r>
              <a:rPr lang="en-US" dirty="0"/>
              <a:t>, which expresses natural affection such as a parent feels for a child. In this verse (verse 5) we have </a:t>
            </a:r>
            <a:r>
              <a:rPr lang="en-US" i="1" dirty="0" err="1"/>
              <a:t>agapan</a:t>
            </a:r>
            <a:r>
              <a:rPr lang="en-US" dirty="0"/>
              <a:t>, an affection resulting from moral choice, loftier and less impulsive.</a:t>
            </a:r>
          </a:p>
          <a:p>
            <a:pPr>
              <a:spcBef>
                <a:spcPts val="0"/>
              </a:spcBef>
            </a:pPr>
            <a:r>
              <a:rPr lang="en-US" dirty="0"/>
              <a:t>We are told of the Lord’s love that we may understand that his delay was not due to indifference.</a:t>
            </a:r>
          </a:p>
          <a:p>
            <a:pPr>
              <a:spcBef>
                <a:spcPts val="0"/>
              </a:spcBef>
            </a:pPr>
            <a:r>
              <a:rPr lang="en-US" dirty="0"/>
              <a:t>See also verses 5, 11, 15, 35, 36 for indications of Jesus’ affection for this family.</a:t>
            </a:r>
          </a:p>
        </p:txBody>
      </p:sp>
      <p:sp>
        <p:nvSpPr>
          <p:cNvPr id="4" name="Slide Number Placeholder 3">
            <a:extLst>
              <a:ext uri="{FF2B5EF4-FFF2-40B4-BE49-F238E27FC236}">
                <a16:creationId xmlns:a16="http://schemas.microsoft.com/office/drawing/2014/main" id="{E443D512-969B-4AEA-9224-B7B8FAC8F22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8</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426448848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253-5039-4D08-BB87-5F7105CF67F8}"/>
              </a:ext>
            </a:extLst>
          </p:cNvPr>
          <p:cNvSpPr>
            <a:spLocks noGrp="1"/>
          </p:cNvSpPr>
          <p:nvPr>
            <p:ph type="title"/>
          </p:nvPr>
        </p:nvSpPr>
        <p:spPr>
          <a:xfrm>
            <a:off x="484710" y="209550"/>
            <a:ext cx="7055380" cy="1754326"/>
          </a:xfrm>
        </p:spPr>
        <p:txBody>
          <a:bodyPr wrap="square">
            <a:spAutoFit/>
          </a:bodyPr>
          <a:lstStyle/>
          <a:p>
            <a:r>
              <a:rPr lang="en-US" sz="3600" b="1" dirty="0">
                <a:solidFill>
                  <a:schemeClr val="tx1"/>
                </a:solidFill>
              </a:rPr>
              <a:t>J</a:t>
            </a:r>
            <a:r>
              <a:rPr lang="en-US" sz="3600" b="1" dirty="0">
                <a:solidFill>
                  <a:schemeClr val="tx1"/>
                </a:solidFill>
                <a:ea typeface="Times New Roman" panose="02020603050405020304" pitchFamily="18" charset="0"/>
              </a:rPr>
              <a:t>esus Is Called To Bethany Because Lazarus Is Sick.</a:t>
            </a:r>
            <a:br>
              <a:rPr lang="en-US" sz="3600" b="1" dirty="0">
                <a:solidFill>
                  <a:schemeClr val="tx1"/>
                </a:solidFill>
                <a:ea typeface="Times New Roman" panose="02020603050405020304" pitchFamily="18" charset="0"/>
              </a:rPr>
            </a:br>
            <a:r>
              <a:rPr lang="en-US" sz="3600" b="1" dirty="0">
                <a:solidFill>
                  <a:schemeClr val="tx1"/>
                </a:solidFill>
                <a:ea typeface="Times New Roman" panose="02020603050405020304" pitchFamily="18" charset="0"/>
              </a:rPr>
              <a:t>John 11:1-16</a:t>
            </a:r>
            <a:endParaRPr lang="en-US" sz="3600" dirty="0">
              <a:solidFill>
                <a:schemeClr val="tx1"/>
              </a:solidFill>
            </a:endParaRPr>
          </a:p>
        </p:txBody>
      </p:sp>
      <p:sp>
        <p:nvSpPr>
          <p:cNvPr id="3" name="Content Placeholder 2">
            <a:extLst>
              <a:ext uri="{FF2B5EF4-FFF2-40B4-BE49-F238E27FC236}">
                <a16:creationId xmlns:a16="http://schemas.microsoft.com/office/drawing/2014/main" id="{58E5F006-A166-4D9C-AE8F-1D8111DF2912}"/>
              </a:ext>
            </a:extLst>
          </p:cNvPr>
          <p:cNvSpPr>
            <a:spLocks noGrp="1"/>
          </p:cNvSpPr>
          <p:nvPr>
            <p:ph idx="1"/>
          </p:nvPr>
        </p:nvSpPr>
        <p:spPr>
          <a:xfrm>
            <a:off x="282804" y="1966373"/>
            <a:ext cx="8642122" cy="4555093"/>
          </a:xfrm>
        </p:spPr>
        <p:txBody>
          <a:bodyPr wrap="square">
            <a:spAutoFit/>
          </a:bodyPr>
          <a:lstStyle/>
          <a:p>
            <a:pPr marL="457200" indent="0">
              <a:spcBef>
                <a:spcPts val="0"/>
              </a:spcBef>
              <a:buNone/>
              <a:tabLst>
                <a:tab pos="457200" algn="l"/>
                <a:tab pos="914400" algn="l"/>
              </a:tabLst>
            </a:pPr>
            <a:r>
              <a:rPr lang="en-US" dirty="0">
                <a:latin typeface="+mn-lt"/>
                <a:ea typeface="Times New Roman" panose="02020603050405020304" pitchFamily="18" charset="0"/>
              </a:rPr>
              <a:t>John 11:4-5, </a:t>
            </a:r>
            <a:r>
              <a:rPr lang="en-US" i="1" dirty="0">
                <a:latin typeface="+mn-lt"/>
                <a:ea typeface="Times New Roman" panose="02020603050405020304" pitchFamily="18" charset="0"/>
              </a:rPr>
              <a:t>“But when Jesus heard it, he said, This sickness is not unto death, but for the glory of God, that the Son of God may be glorified thereby. Now Jesus loved Martha, and her sister, and Lazarus.”</a:t>
            </a:r>
          </a:p>
          <a:p>
            <a:pPr marL="457200" indent="0">
              <a:spcBef>
                <a:spcPts val="0"/>
              </a:spcBef>
              <a:buNone/>
              <a:tabLst>
                <a:tab pos="457200" algn="l"/>
                <a:tab pos="914400" algn="l"/>
              </a:tabLst>
            </a:pPr>
            <a:endParaRPr lang="en-US" sz="1800" dirty="0">
              <a:latin typeface="+mn-lt"/>
              <a:ea typeface="Times New Roman" panose="02020603050405020304" pitchFamily="18" charset="0"/>
            </a:endParaRPr>
          </a:p>
          <a:p>
            <a:pPr marL="457200" indent="0">
              <a:spcBef>
                <a:spcPts val="0"/>
              </a:spcBef>
              <a:buNone/>
              <a:tabLst>
                <a:tab pos="457200" algn="l"/>
                <a:tab pos="914400" algn="l"/>
              </a:tabLst>
            </a:pPr>
            <a:r>
              <a:rPr lang="en-US" sz="2400" dirty="0">
                <a:latin typeface="+mn-lt"/>
                <a:ea typeface="Times New Roman" panose="02020603050405020304" pitchFamily="18" charset="0"/>
              </a:rPr>
              <a:t>These sisters sent an urgent appeal to Jesus, for him to come, but He delayed going to Bethany.</a:t>
            </a:r>
          </a:p>
          <a:p>
            <a:pPr marL="800100" indent="-342900">
              <a:spcBef>
                <a:spcPts val="0"/>
              </a:spcBef>
              <a:buFont typeface="+mj-lt"/>
              <a:buAutoNum type="arabicPeriod"/>
              <a:tabLst>
                <a:tab pos="457200" algn="l"/>
                <a:tab pos="914400" algn="l"/>
              </a:tabLst>
            </a:pPr>
            <a:r>
              <a:rPr lang="en-US" sz="2400" dirty="0">
                <a:latin typeface="+mn-lt"/>
                <a:ea typeface="Times New Roman" panose="02020603050405020304" pitchFamily="18" charset="0"/>
              </a:rPr>
              <a:t>Jesus knew that Lazarus would die, but he also knew that this would provide a demonstration of the power of God. He would raise Lazarus from the dead. (cf. 9:3)</a:t>
            </a:r>
          </a:p>
          <a:p>
            <a:pPr marL="800100" indent="-342900">
              <a:spcBef>
                <a:spcPts val="0"/>
              </a:spcBef>
              <a:buAutoNum type="arabicPeriod"/>
              <a:tabLst>
                <a:tab pos="457200" algn="l"/>
                <a:tab pos="914400" algn="l"/>
              </a:tabLst>
            </a:pPr>
            <a:r>
              <a:rPr lang="en-US" sz="2400" dirty="0">
                <a:latin typeface="+mn-lt"/>
                <a:ea typeface="Times New Roman" panose="02020603050405020304" pitchFamily="18" charset="0"/>
              </a:rPr>
              <a:t>NOTE: </a:t>
            </a:r>
            <a:r>
              <a:rPr lang="en-US" sz="2400" i="1" dirty="0">
                <a:latin typeface="+mn-lt"/>
                <a:ea typeface="Times New Roman" panose="02020603050405020304" pitchFamily="18" charset="0"/>
              </a:rPr>
              <a:t>“This sickness is not unto death”</a:t>
            </a:r>
            <a:r>
              <a:rPr lang="en-US" sz="2400" dirty="0">
                <a:latin typeface="+mn-lt"/>
                <a:ea typeface="Times New Roman" panose="02020603050405020304" pitchFamily="18" charset="0"/>
              </a:rPr>
              <a:t> (Verse 4)</a:t>
            </a:r>
            <a:br>
              <a:rPr lang="en-US" sz="2400" i="1" dirty="0">
                <a:latin typeface="+mn-lt"/>
                <a:ea typeface="Times New Roman" panose="02020603050405020304" pitchFamily="18" charset="0"/>
              </a:rPr>
            </a:br>
            <a:r>
              <a:rPr lang="en-US" sz="2400" i="1" dirty="0">
                <a:latin typeface="+mn-lt"/>
                <a:ea typeface="Times New Roman" panose="02020603050405020304" pitchFamily="18" charset="0"/>
              </a:rPr>
              <a:t> </a:t>
            </a:r>
            <a:r>
              <a:rPr lang="en-US" sz="2400" dirty="0">
                <a:latin typeface="+mn-lt"/>
                <a:ea typeface="Times New Roman" panose="02020603050405020304" pitchFamily="18" charset="0"/>
              </a:rPr>
              <a:t>The end result is not death.</a:t>
            </a:r>
          </a:p>
        </p:txBody>
      </p:sp>
      <p:sp>
        <p:nvSpPr>
          <p:cNvPr id="4" name="Slide Number Placeholder 3">
            <a:extLst>
              <a:ext uri="{FF2B5EF4-FFF2-40B4-BE49-F238E27FC236}">
                <a16:creationId xmlns:a16="http://schemas.microsoft.com/office/drawing/2014/main" id="{07395202-606C-46C9-ADAE-CC3D156E4C8B}"/>
              </a:ext>
            </a:extLst>
          </p:cNvPr>
          <p:cNvSpPr>
            <a:spLocks noGrp="1"/>
          </p:cNvSpPr>
          <p:nvPr>
            <p:ph type="sldNum" sz="quarter" idx="12"/>
          </p:nvPr>
        </p:nvSpPr>
        <p:spPr/>
        <p:txBody>
          <a:bodyPr/>
          <a:lstStyle/>
          <a:p>
            <a:pPr defTabSz="457200"/>
            <a:fld id="{5951F227-E1D8-443B-A186-C40DF9C0D22F}" type="slidenum">
              <a:rPr lang="en-US">
                <a:solidFill>
                  <a:prstClr val="white">
                    <a:tint val="75000"/>
                  </a:prstClr>
                </a:solidFill>
                <a:latin typeface="Century Gothic" panose="020B0502020202020204"/>
              </a:rPr>
              <a:pPr defTabSz="457200"/>
              <a:t>9</a:t>
            </a:fld>
            <a:endParaRPr lang="en-US">
              <a:solidFill>
                <a:prstClr val="white">
                  <a:tint val="75000"/>
                </a:prstClr>
              </a:solidFill>
              <a:latin typeface="Century Gothic" panose="020B0502020202020204"/>
            </a:endParaRPr>
          </a:p>
        </p:txBody>
      </p:sp>
    </p:spTree>
    <p:extLst>
      <p:ext uri="{BB962C8B-B14F-4D97-AF65-F5344CB8AC3E}">
        <p14:creationId xmlns:p14="http://schemas.microsoft.com/office/powerpoint/2010/main" val="1691022559"/>
      </p:ext>
    </p:extLst>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2363</Words>
  <Application>Microsoft Office PowerPoint</Application>
  <PresentationFormat>On-screen Show (4:3)</PresentationFormat>
  <Paragraphs>132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Book Antiqua</vt:lpstr>
      <vt:lpstr>Calibri</vt:lpstr>
      <vt:lpstr>Century Gothic</vt:lpstr>
      <vt:lpstr>Wingdings 3</vt:lpstr>
      <vt:lpstr>Ion</vt:lpstr>
      <vt:lpstr>LESSON 17: Raising Lazarus  The Life Of Christ – Perea to Bethany</vt:lpstr>
      <vt:lpstr>The Life of Christ</vt:lpstr>
      <vt:lpstr>The Life of Christ</vt:lpstr>
      <vt:lpstr>PowerPoint Presentation</vt:lpstr>
      <vt:lpstr>Raising Lazarus John 11:1-16</vt:lpstr>
      <vt:lpstr>Jesus Is Called To Bethany Because Lazarus Is Sick. John 11:1-16</vt:lpstr>
      <vt:lpstr>Jesus Is Called To Bethany Because Lazarus Is Sick. John 11:1-16</vt:lpstr>
      <vt:lpstr>Jesus Is Called To Bethany Because Lazarus Is Sick. John 11:1-16</vt:lpstr>
      <vt:lpstr>Jesus Is Called To Bethany Because Lazarus Is Sick. John 11:1-16</vt:lpstr>
      <vt:lpstr>Jesus Is Called To Bethany Because Lazarus Is Sick. John 11:1-16</vt:lpstr>
      <vt:lpstr>Jesus Is Called To Bethany Because Lazarus Is Sick. John 11:1-16</vt:lpstr>
      <vt:lpstr>Jesus Is Called To Bethany Because Lazarus Is Sick. John 11:1-16</vt:lpstr>
      <vt:lpstr>Jesus Is Called To Bethany Because Lazarus Is Sick. John 11:1-16</vt:lpstr>
      <vt:lpstr>Jesus Is Called To Bethany Because Lazarus Is Sick. John 11:1-16</vt:lpstr>
      <vt:lpstr>Jesus Is Called To Bethany Because Lazarus Is Sick. John 11:1-16</vt:lpstr>
      <vt:lpstr>Jesus Is Called To Bethany Because Lazarus Is Sick. John 11:1-16</vt:lpstr>
      <vt:lpstr>Jesus Is Called To Bethany Because Lazarus Is Sick. John 11:1-16</vt:lpstr>
      <vt:lpstr>Jesus Raises Lazarus From The Dead. John 11:17-44</vt:lpstr>
      <vt:lpstr>Jesus Is Called To Bethany Because Lazarus Is Sick. John 11:1-16</vt:lpstr>
      <vt:lpstr>Jesus Is Called To Bethany Because Lazarus Is Sick. John 11:1-16</vt:lpstr>
      <vt:lpstr>Jesus Is Called To Bethany Because Lazarus Is Sick. John 11:1-16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 (12-1-21)</dc:title>
  <dc:creator>Micky Galloway</dc:creator>
  <cp:lastModifiedBy>Richard Lidh</cp:lastModifiedBy>
  <cp:revision>9</cp:revision>
  <cp:lastPrinted>2021-12-04T00:43:27Z</cp:lastPrinted>
  <dcterms:created xsi:type="dcterms:W3CDTF">2021-12-01T22:13:48Z</dcterms:created>
  <dcterms:modified xsi:type="dcterms:W3CDTF">2021-12-04T00:43:33Z</dcterms:modified>
</cp:coreProperties>
</file>